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58" r:id="rId4"/>
  </p:sldMasterIdLst>
  <p:notesMasterIdLst>
    <p:notesMasterId r:id="rId15"/>
  </p:notesMasterIdLst>
  <p:sldIdLst>
    <p:sldId id="281" r:id="rId5"/>
    <p:sldId id="329" r:id="rId6"/>
    <p:sldId id="330" r:id="rId7"/>
    <p:sldId id="328" r:id="rId8"/>
    <p:sldId id="334" r:id="rId9"/>
    <p:sldId id="335" r:id="rId10"/>
    <p:sldId id="332" r:id="rId11"/>
    <p:sldId id="333" r:id="rId12"/>
    <p:sldId id="336" r:id="rId13"/>
    <p:sldId id="337" r:id="rId14"/>
  </p:sldIdLst>
  <p:sldSz cx="12192000" cy="6858000"/>
  <p:notesSz cx="7096125" cy="93821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11774D-DF02-4B85-8149-EC56A314D810}" v="3" dt="2024-04-16T16:36:49.9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4"/>
    <p:restoredTop sz="95976"/>
  </p:normalViewPr>
  <p:slideViewPr>
    <p:cSldViewPr snapToGrid="0" snapToObjects="1">
      <p:cViewPr varScale="1">
        <p:scale>
          <a:sx n="61" d="100"/>
          <a:sy n="61" d="100"/>
        </p:scale>
        <p:origin x="28" y="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4988" cy="470736"/>
          </a:xfrm>
          <a:prstGeom prst="rect">
            <a:avLst/>
          </a:prstGeom>
        </p:spPr>
        <p:txBody>
          <a:bodyPr vert="horz" lIns="94156" tIns="47078" rIns="94156" bIns="47078" rtlCol="0"/>
          <a:lstStyle>
            <a:lvl1pPr algn="l">
              <a:defRPr sz="1200"/>
            </a:lvl1pPr>
          </a:lstStyle>
          <a:p>
            <a:endParaRPr lang="en-US"/>
          </a:p>
        </p:txBody>
      </p:sp>
      <p:sp>
        <p:nvSpPr>
          <p:cNvPr id="3" name="Date Placeholder 2"/>
          <p:cNvSpPr>
            <a:spLocks noGrp="1"/>
          </p:cNvSpPr>
          <p:nvPr>
            <p:ph type="dt" idx="1"/>
          </p:nvPr>
        </p:nvSpPr>
        <p:spPr>
          <a:xfrm>
            <a:off x="4019495" y="0"/>
            <a:ext cx="3074988" cy="470736"/>
          </a:xfrm>
          <a:prstGeom prst="rect">
            <a:avLst/>
          </a:prstGeom>
        </p:spPr>
        <p:txBody>
          <a:bodyPr vert="horz" lIns="94156" tIns="47078" rIns="94156" bIns="47078" rtlCol="0"/>
          <a:lstStyle>
            <a:lvl1pPr algn="r">
              <a:defRPr sz="1200"/>
            </a:lvl1pPr>
          </a:lstStyle>
          <a:p>
            <a:fld id="{1DD83205-6A01-413A-9535-98FDBD2EED42}" type="datetimeFigureOut">
              <a:rPr lang="en-US" smtClean="0"/>
              <a:t>4/16/2024</a:t>
            </a:fld>
            <a:endParaRPr lang="en-US"/>
          </a:p>
        </p:txBody>
      </p:sp>
      <p:sp>
        <p:nvSpPr>
          <p:cNvPr id="4" name="Slide Image Placeholder 3"/>
          <p:cNvSpPr>
            <a:spLocks noGrp="1" noRot="1" noChangeAspect="1"/>
          </p:cNvSpPr>
          <p:nvPr>
            <p:ph type="sldImg" idx="2"/>
          </p:nvPr>
        </p:nvSpPr>
        <p:spPr>
          <a:xfrm>
            <a:off x="735013" y="1173163"/>
            <a:ext cx="5626100" cy="3165475"/>
          </a:xfrm>
          <a:prstGeom prst="rect">
            <a:avLst/>
          </a:prstGeom>
          <a:noFill/>
          <a:ln w="12700">
            <a:solidFill>
              <a:prstClr val="black"/>
            </a:solidFill>
          </a:ln>
        </p:spPr>
        <p:txBody>
          <a:bodyPr vert="horz" lIns="94156" tIns="47078" rIns="94156" bIns="47078" rtlCol="0" anchor="ctr"/>
          <a:lstStyle/>
          <a:p>
            <a:endParaRPr lang="en-US"/>
          </a:p>
        </p:txBody>
      </p:sp>
      <p:sp>
        <p:nvSpPr>
          <p:cNvPr id="5" name="Notes Placeholder 4"/>
          <p:cNvSpPr>
            <a:spLocks noGrp="1"/>
          </p:cNvSpPr>
          <p:nvPr>
            <p:ph type="body" sz="quarter" idx="3"/>
          </p:nvPr>
        </p:nvSpPr>
        <p:spPr>
          <a:xfrm>
            <a:off x="709613" y="4515148"/>
            <a:ext cx="5676900" cy="3694212"/>
          </a:xfrm>
          <a:prstGeom prst="rect">
            <a:avLst/>
          </a:prstGeom>
        </p:spPr>
        <p:txBody>
          <a:bodyPr vert="horz" lIns="94156" tIns="47078" rIns="94156" bIns="4707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1391"/>
            <a:ext cx="3074988" cy="470735"/>
          </a:xfrm>
          <a:prstGeom prst="rect">
            <a:avLst/>
          </a:prstGeom>
        </p:spPr>
        <p:txBody>
          <a:bodyPr vert="horz" lIns="94156" tIns="47078" rIns="94156" bIns="47078" rtlCol="0" anchor="b"/>
          <a:lstStyle>
            <a:lvl1pPr algn="l">
              <a:defRPr sz="1200"/>
            </a:lvl1pPr>
          </a:lstStyle>
          <a:p>
            <a:endParaRPr lang="en-US"/>
          </a:p>
        </p:txBody>
      </p:sp>
      <p:sp>
        <p:nvSpPr>
          <p:cNvPr id="7" name="Slide Number Placeholder 6"/>
          <p:cNvSpPr>
            <a:spLocks noGrp="1"/>
          </p:cNvSpPr>
          <p:nvPr>
            <p:ph type="sldNum" sz="quarter" idx="5"/>
          </p:nvPr>
        </p:nvSpPr>
        <p:spPr>
          <a:xfrm>
            <a:off x="4019495" y="8911391"/>
            <a:ext cx="3074988" cy="470735"/>
          </a:xfrm>
          <a:prstGeom prst="rect">
            <a:avLst/>
          </a:prstGeom>
        </p:spPr>
        <p:txBody>
          <a:bodyPr vert="horz" lIns="94156" tIns="47078" rIns="94156" bIns="47078" rtlCol="0" anchor="b"/>
          <a:lstStyle>
            <a:lvl1pPr algn="r">
              <a:defRPr sz="1200"/>
            </a:lvl1pPr>
          </a:lstStyle>
          <a:p>
            <a:fld id="{65D219CC-07DD-4C1D-B7F7-326B0172B682}" type="slidenum">
              <a:rPr lang="en-US" smtClean="0"/>
              <a:t>‹#›</a:t>
            </a:fld>
            <a:endParaRPr lang="en-US"/>
          </a:p>
        </p:txBody>
      </p:sp>
    </p:spTree>
    <p:extLst>
      <p:ext uri="{BB962C8B-B14F-4D97-AF65-F5344CB8AC3E}">
        <p14:creationId xmlns:p14="http://schemas.microsoft.com/office/powerpoint/2010/main" val="441907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A1CF6B-4475-4097-9FCC-2779B08B5F75}" type="slidenum">
              <a:rPr lang="en-US" smtClean="0"/>
              <a:t>1</a:t>
            </a:fld>
            <a:endParaRPr lang="en-US"/>
          </a:p>
        </p:txBody>
      </p:sp>
    </p:spTree>
    <p:extLst>
      <p:ext uri="{BB962C8B-B14F-4D97-AF65-F5344CB8AC3E}">
        <p14:creationId xmlns:p14="http://schemas.microsoft.com/office/powerpoint/2010/main" val="3365324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D219CC-07DD-4C1D-B7F7-326B0172B682}" type="slidenum">
              <a:rPr lang="en-US" smtClean="0"/>
              <a:t>2</a:t>
            </a:fld>
            <a:endParaRPr lang="en-US"/>
          </a:p>
        </p:txBody>
      </p:sp>
    </p:spTree>
    <p:extLst>
      <p:ext uri="{BB962C8B-B14F-4D97-AF65-F5344CB8AC3E}">
        <p14:creationId xmlns:p14="http://schemas.microsoft.com/office/powerpoint/2010/main" val="2121365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D219CC-07DD-4C1D-B7F7-326B0172B682}" type="slidenum">
              <a:rPr lang="en-US" smtClean="0"/>
              <a:t>3</a:t>
            </a:fld>
            <a:endParaRPr lang="en-US"/>
          </a:p>
        </p:txBody>
      </p:sp>
    </p:spTree>
    <p:extLst>
      <p:ext uri="{BB962C8B-B14F-4D97-AF65-F5344CB8AC3E}">
        <p14:creationId xmlns:p14="http://schemas.microsoft.com/office/powerpoint/2010/main" val="37863875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5400" cap="all" baseline="0">
                <a:solidFill>
                  <a:schemeClr val="tx1"/>
                </a:solidFill>
                <a:latin typeface="Neue Haas Grotesk Text Pro" panose="020B0504020202020204" pitchFamily="34" charset="77"/>
              </a:defRPr>
            </a:lvl1pPr>
          </a:lstStyle>
          <a:p>
            <a:r>
              <a:rPr lang="en-US" dirty="0"/>
              <a:t>Click to edit Master title style</a:t>
            </a:r>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accent1"/>
                </a:solidFill>
                <a:latin typeface="Neue Haas Grotesk Text Pro" panose="020B0504020202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a:xfrm>
            <a:off x="752858" y="6453386"/>
            <a:ext cx="1607944" cy="404614"/>
          </a:xfrm>
          <a:prstGeom prst="rect">
            <a:avLst/>
          </a:prstGeom>
        </p:spPr>
        <p:txBody>
          <a:bodyPr/>
          <a:lstStyle>
            <a:lvl1pPr>
              <a:defRPr baseline="0">
                <a:solidFill>
                  <a:schemeClr val="tx2"/>
                </a:solidFill>
                <a:latin typeface="Neue Haas Grotesk Text Pro" panose="020B0504020202020204" pitchFamily="34" charset="77"/>
              </a:defRPr>
            </a:lvl1pPr>
          </a:lstStyle>
          <a:p>
            <a:fld id="{87DE6118-2437-4B30-8E3C-4D2BE6020583}" type="datetimeFigureOut">
              <a:rPr lang="en-US" smtClean="0"/>
              <a:pPr/>
              <a:t>4/16/2024</a:t>
            </a:fld>
            <a:endParaRPr lang="en-US" dirty="0"/>
          </a:p>
        </p:txBody>
      </p:sp>
      <p:sp>
        <p:nvSpPr>
          <p:cNvPr id="5" name="Footer Placeholder 4"/>
          <p:cNvSpPr>
            <a:spLocks noGrp="1"/>
          </p:cNvSpPr>
          <p:nvPr>
            <p:ph type="ftr" sz="quarter" idx="11"/>
          </p:nvPr>
        </p:nvSpPr>
        <p:spPr>
          <a:xfrm>
            <a:off x="2584054" y="6453386"/>
            <a:ext cx="7023377" cy="404614"/>
          </a:xfrm>
          <a:prstGeom prst="rect">
            <a:avLst/>
          </a:prstGeom>
        </p:spPr>
        <p:txBody>
          <a:bodyPr/>
          <a:lstStyle>
            <a:lvl1pPr algn="ctr">
              <a:defRPr baseline="0">
                <a:solidFill>
                  <a:schemeClr val="tx2"/>
                </a:solidFill>
                <a:latin typeface="Neue Haas Grotesk Text Pro" panose="020B0504020202020204" pitchFamily="34" charset="77"/>
              </a:defRPr>
            </a:lvl1pPr>
          </a:lstStyle>
          <a:p>
            <a:endParaRPr lang="en-US" dirty="0"/>
          </a:p>
        </p:txBody>
      </p:sp>
      <p:sp>
        <p:nvSpPr>
          <p:cNvPr id="6" name="Slide Number Placeholder 5"/>
          <p:cNvSpPr>
            <a:spLocks noGrp="1"/>
          </p:cNvSpPr>
          <p:nvPr>
            <p:ph type="sldNum" sz="quarter" idx="12"/>
          </p:nvPr>
        </p:nvSpPr>
        <p:spPr>
          <a:xfrm>
            <a:off x="9830683" y="6453386"/>
            <a:ext cx="1596292" cy="404614"/>
          </a:xfrm>
          <a:prstGeom prst="rect">
            <a:avLst/>
          </a:prstGeom>
        </p:spPr>
        <p:txBody>
          <a:bodyPr/>
          <a:lstStyle>
            <a:lvl1pPr>
              <a:defRPr baseline="0">
                <a:solidFill>
                  <a:schemeClr val="tx2"/>
                </a:solidFill>
                <a:latin typeface="Neue Haas Grotesk Text Pro" panose="020B0504020202020204" pitchFamily="34" charset="77"/>
              </a:defRPr>
            </a:lvl1pPr>
          </a:lstStyle>
          <a:p>
            <a:fld id="{69E57DC2-970A-4B3E-BB1C-7A09969E49DF}" type="slidenum">
              <a:rPr lang="en-US" smtClean="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pic>
        <p:nvPicPr>
          <p:cNvPr id="12" name="Picture 11" descr="Shape&#10;&#10;Description automatically generated with medium confidence">
            <a:extLst>
              <a:ext uri="{FF2B5EF4-FFF2-40B4-BE49-F238E27FC236}">
                <a16:creationId xmlns:a16="http://schemas.microsoft.com/office/drawing/2014/main" id="{CB1570E6-34F2-2AA1-07D8-CA00895F4F65}"/>
              </a:ext>
            </a:extLst>
          </p:cNvPr>
          <p:cNvPicPr>
            <a:picLocks noChangeAspect="1"/>
          </p:cNvPicPr>
          <p:nvPr/>
        </p:nvPicPr>
        <p:blipFill>
          <a:blip r:embed="rId2"/>
          <a:stretch>
            <a:fillRect/>
          </a:stretch>
        </p:blipFill>
        <p:spPr>
          <a:xfrm>
            <a:off x="7994794" y="335401"/>
            <a:ext cx="3800475" cy="508050"/>
          </a:xfrm>
          <a:prstGeom prst="rect">
            <a:avLst/>
          </a:prstGeom>
        </p:spPr>
      </p:pic>
      <p:pic>
        <p:nvPicPr>
          <p:cNvPr id="8" name="Picture 7" descr="Shape&#10;&#10;Description automatically generated with medium confidence">
            <a:extLst>
              <a:ext uri="{FF2B5EF4-FFF2-40B4-BE49-F238E27FC236}">
                <a16:creationId xmlns:a16="http://schemas.microsoft.com/office/drawing/2014/main" id="{971CAC06-40C0-0118-EBC3-57B3A6DD502C}"/>
              </a:ext>
            </a:extLst>
          </p:cNvPr>
          <p:cNvPicPr>
            <a:picLocks noChangeAspect="1"/>
          </p:cNvPicPr>
          <p:nvPr userDrawn="1"/>
        </p:nvPicPr>
        <p:blipFill>
          <a:blip r:embed="rId2"/>
          <a:stretch>
            <a:fillRect/>
          </a:stretch>
        </p:blipFill>
        <p:spPr>
          <a:xfrm>
            <a:off x="7994794" y="335401"/>
            <a:ext cx="3800475" cy="508050"/>
          </a:xfrm>
          <a:prstGeom prst="rect">
            <a:avLst/>
          </a:prstGeom>
        </p:spPr>
      </p:pic>
    </p:spTree>
    <p:extLst>
      <p:ext uri="{BB962C8B-B14F-4D97-AF65-F5344CB8AC3E}">
        <p14:creationId xmlns:p14="http://schemas.microsoft.com/office/powerpoint/2010/main" val="2508431785"/>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descr="Icon&#10;&#10;Description automatically generated">
            <a:extLst>
              <a:ext uri="{FF2B5EF4-FFF2-40B4-BE49-F238E27FC236}">
                <a16:creationId xmlns:a16="http://schemas.microsoft.com/office/drawing/2014/main" id="{43871DC1-F413-F840-5898-733E6F4DE3A5}"/>
              </a:ext>
            </a:extLst>
          </p:cNvPr>
          <p:cNvPicPr>
            <a:picLocks noChangeAspect="1"/>
          </p:cNvPicPr>
          <p:nvPr/>
        </p:nvPicPr>
        <p:blipFill>
          <a:blip r:embed="rId2"/>
          <a:stretch>
            <a:fillRect/>
          </a:stretch>
        </p:blipFill>
        <p:spPr>
          <a:xfrm>
            <a:off x="11345862" y="281186"/>
            <a:ext cx="585050" cy="404614"/>
          </a:xfrm>
          <a:prstGeom prst="rect">
            <a:avLst/>
          </a:prstGeom>
        </p:spPr>
      </p:pic>
      <p:pic>
        <p:nvPicPr>
          <p:cNvPr id="7" name="Picture 6" descr="Icon&#10;&#10;Description automatically generated">
            <a:extLst>
              <a:ext uri="{FF2B5EF4-FFF2-40B4-BE49-F238E27FC236}">
                <a16:creationId xmlns:a16="http://schemas.microsoft.com/office/drawing/2014/main" id="{CB82AAF5-E8C0-1E85-9B58-7E00144BEB4B}"/>
              </a:ext>
            </a:extLst>
          </p:cNvPr>
          <p:cNvPicPr>
            <a:picLocks noChangeAspect="1"/>
          </p:cNvPicPr>
          <p:nvPr userDrawn="1"/>
        </p:nvPicPr>
        <p:blipFill>
          <a:blip r:embed="rId2"/>
          <a:stretch>
            <a:fillRect/>
          </a:stretch>
        </p:blipFill>
        <p:spPr>
          <a:xfrm>
            <a:off x="11345862" y="281186"/>
            <a:ext cx="585050" cy="404614"/>
          </a:xfrm>
          <a:prstGeom prst="rect">
            <a:avLst/>
          </a:prstGeom>
        </p:spPr>
      </p:pic>
    </p:spTree>
    <p:extLst>
      <p:ext uri="{BB962C8B-B14F-4D97-AF65-F5344CB8AC3E}">
        <p14:creationId xmlns:p14="http://schemas.microsoft.com/office/powerpoint/2010/main" val="4028901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1"/>
          </a:solidFill>
          <a:ln w="0">
            <a:noFill/>
            <a:prstDash val="solid"/>
            <a:round/>
            <a:headEnd/>
            <a:tailEnd/>
          </a:ln>
        </p:spPr>
      </p:sp>
      <p:pic>
        <p:nvPicPr>
          <p:cNvPr id="8" name="Picture 7">
            <a:extLst>
              <a:ext uri="{FF2B5EF4-FFF2-40B4-BE49-F238E27FC236}">
                <a16:creationId xmlns:a16="http://schemas.microsoft.com/office/drawing/2014/main" id="{F7251C91-4D5E-AC7D-8AF1-2A4B0B26103C}"/>
              </a:ext>
            </a:extLst>
          </p:cNvPr>
          <p:cNvPicPr>
            <a:picLocks noChangeAspect="1"/>
          </p:cNvPicPr>
          <p:nvPr/>
        </p:nvPicPr>
        <p:blipFill>
          <a:blip r:embed="rId2"/>
          <a:srcRect/>
          <a:stretch/>
        </p:blipFill>
        <p:spPr>
          <a:xfrm>
            <a:off x="11345862" y="281186"/>
            <a:ext cx="585049" cy="404614"/>
          </a:xfrm>
          <a:prstGeom prst="rect">
            <a:avLst/>
          </a:prstGeom>
        </p:spPr>
      </p:pic>
      <p:pic>
        <p:nvPicPr>
          <p:cNvPr id="9" name="Picture 8">
            <a:extLst>
              <a:ext uri="{FF2B5EF4-FFF2-40B4-BE49-F238E27FC236}">
                <a16:creationId xmlns:a16="http://schemas.microsoft.com/office/drawing/2014/main" id="{1CD0D1A3-AC70-9D31-4AB2-A5C1676276F1}"/>
              </a:ext>
            </a:extLst>
          </p:cNvPr>
          <p:cNvPicPr>
            <a:picLocks noChangeAspect="1"/>
          </p:cNvPicPr>
          <p:nvPr userDrawn="1"/>
        </p:nvPicPr>
        <p:blipFill>
          <a:blip r:embed="rId2"/>
          <a:srcRect/>
          <a:stretch/>
        </p:blipFill>
        <p:spPr>
          <a:xfrm>
            <a:off x="11345862" y="281186"/>
            <a:ext cx="585049" cy="404614"/>
          </a:xfrm>
          <a:prstGeom prst="rect">
            <a:avLst/>
          </a:prstGeom>
        </p:spPr>
      </p:pic>
    </p:spTree>
    <p:extLst>
      <p:ext uri="{BB962C8B-B14F-4D97-AF65-F5344CB8AC3E}">
        <p14:creationId xmlns:p14="http://schemas.microsoft.com/office/powerpoint/2010/main" val="308843359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accent1"/>
                </a:solidFill>
              </a:defRPr>
            </a:lvl1pPr>
            <a:lvl2pPr>
              <a:defRPr baseline="0">
                <a:solidFill>
                  <a:schemeClr val="accent1"/>
                </a:solidFill>
              </a:defRPr>
            </a:lvl2pPr>
            <a:lvl3pPr>
              <a:defRPr baseline="0">
                <a:solidFill>
                  <a:schemeClr val="accent1"/>
                </a:solidFill>
              </a:defRPr>
            </a:lvl3pPr>
            <a:lvl4pPr>
              <a:defRPr baseline="0">
                <a:solidFill>
                  <a:schemeClr val="accent1"/>
                </a:solidFill>
              </a:defRPr>
            </a:lvl4pPr>
            <a:lvl5pPr>
              <a:defRPr baseline="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8" name="Picture 7" descr="Icon&#10;&#10;Description automatically generated">
            <a:extLst>
              <a:ext uri="{FF2B5EF4-FFF2-40B4-BE49-F238E27FC236}">
                <a16:creationId xmlns:a16="http://schemas.microsoft.com/office/drawing/2014/main" id="{22193B7B-5AB0-D14D-4D93-0AB6FCA87949}"/>
              </a:ext>
            </a:extLst>
          </p:cNvPr>
          <p:cNvPicPr>
            <a:picLocks noChangeAspect="1"/>
          </p:cNvPicPr>
          <p:nvPr/>
        </p:nvPicPr>
        <p:blipFill>
          <a:blip r:embed="rId2"/>
          <a:stretch>
            <a:fillRect/>
          </a:stretch>
        </p:blipFill>
        <p:spPr>
          <a:xfrm>
            <a:off x="11345862" y="281186"/>
            <a:ext cx="585050" cy="404614"/>
          </a:xfrm>
          <a:prstGeom prst="rect">
            <a:avLst/>
          </a:prstGeom>
        </p:spPr>
      </p:pic>
      <p:pic>
        <p:nvPicPr>
          <p:cNvPr id="9" name="Picture 8" descr="Icon&#10;&#10;Description automatically generated">
            <a:extLst>
              <a:ext uri="{FF2B5EF4-FFF2-40B4-BE49-F238E27FC236}">
                <a16:creationId xmlns:a16="http://schemas.microsoft.com/office/drawing/2014/main" id="{9F9605AF-1109-8702-D639-661D8B65A834}"/>
              </a:ext>
            </a:extLst>
          </p:cNvPr>
          <p:cNvPicPr>
            <a:picLocks noChangeAspect="1"/>
          </p:cNvPicPr>
          <p:nvPr userDrawn="1"/>
        </p:nvPicPr>
        <p:blipFill>
          <a:blip r:embed="rId2"/>
          <a:stretch>
            <a:fillRect/>
          </a:stretch>
        </p:blipFill>
        <p:spPr>
          <a:xfrm>
            <a:off x="11345862" y="281186"/>
            <a:ext cx="585050" cy="404614"/>
          </a:xfrm>
          <a:prstGeom prst="rect">
            <a:avLst/>
          </a:prstGeom>
        </p:spPr>
      </p:pic>
    </p:spTree>
    <p:extLst>
      <p:ext uri="{BB962C8B-B14F-4D97-AF65-F5344CB8AC3E}">
        <p14:creationId xmlns:p14="http://schemas.microsoft.com/office/powerpoint/2010/main" val="2300326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accent1"/>
                </a:solidFill>
              </a:defRPr>
            </a:lvl1pPr>
            <a:lvl2pPr>
              <a:defRPr baseline="0">
                <a:solidFill>
                  <a:schemeClr val="accent1"/>
                </a:solidFill>
              </a:defRPr>
            </a:lvl2pPr>
            <a:lvl3pPr>
              <a:defRPr baseline="0">
                <a:solidFill>
                  <a:schemeClr val="accent1"/>
                </a:solidFill>
              </a:defRPr>
            </a:lvl3pPr>
            <a:lvl4pPr>
              <a:defRPr baseline="0">
                <a:solidFill>
                  <a:schemeClr val="accent1"/>
                </a:solidFill>
              </a:defRPr>
            </a:lvl4pPr>
            <a:lvl5pPr>
              <a:defRPr baseline="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accent1"/>
                </a:solidFill>
              </a:defRPr>
            </a:lvl1pPr>
            <a:lvl2pPr>
              <a:defRPr baseline="0">
                <a:solidFill>
                  <a:schemeClr val="accent1"/>
                </a:solidFill>
              </a:defRPr>
            </a:lvl2pPr>
            <a:lvl3pPr>
              <a:defRPr baseline="0">
                <a:solidFill>
                  <a:schemeClr val="accent1"/>
                </a:solidFill>
              </a:defRPr>
            </a:lvl3pPr>
            <a:lvl4pPr>
              <a:defRPr baseline="0">
                <a:solidFill>
                  <a:schemeClr val="accent1"/>
                </a:solidFill>
              </a:defRPr>
            </a:lvl4pPr>
            <a:lvl5pPr>
              <a:defRPr baseline="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 name="Picture 9" descr="Icon&#10;&#10;Description automatically generated">
            <a:extLst>
              <a:ext uri="{FF2B5EF4-FFF2-40B4-BE49-F238E27FC236}">
                <a16:creationId xmlns:a16="http://schemas.microsoft.com/office/drawing/2014/main" id="{5EBB10E6-BF6A-FEF6-8528-DAF88D62CA37}"/>
              </a:ext>
            </a:extLst>
          </p:cNvPr>
          <p:cNvPicPr>
            <a:picLocks noChangeAspect="1"/>
          </p:cNvPicPr>
          <p:nvPr/>
        </p:nvPicPr>
        <p:blipFill>
          <a:blip r:embed="rId2"/>
          <a:stretch>
            <a:fillRect/>
          </a:stretch>
        </p:blipFill>
        <p:spPr>
          <a:xfrm>
            <a:off x="11345862" y="281186"/>
            <a:ext cx="585050" cy="404614"/>
          </a:xfrm>
          <a:prstGeom prst="rect">
            <a:avLst/>
          </a:prstGeom>
        </p:spPr>
      </p:pic>
      <p:pic>
        <p:nvPicPr>
          <p:cNvPr id="11" name="Picture 10" descr="Icon&#10;&#10;Description automatically generated">
            <a:extLst>
              <a:ext uri="{FF2B5EF4-FFF2-40B4-BE49-F238E27FC236}">
                <a16:creationId xmlns:a16="http://schemas.microsoft.com/office/drawing/2014/main" id="{14E0CA52-B380-BA41-7060-A85FB2C05B78}"/>
              </a:ext>
            </a:extLst>
          </p:cNvPr>
          <p:cNvPicPr>
            <a:picLocks noChangeAspect="1"/>
          </p:cNvPicPr>
          <p:nvPr userDrawn="1"/>
        </p:nvPicPr>
        <p:blipFill>
          <a:blip r:embed="rId2"/>
          <a:stretch>
            <a:fillRect/>
          </a:stretch>
        </p:blipFill>
        <p:spPr>
          <a:xfrm>
            <a:off x="11345862" y="281186"/>
            <a:ext cx="585050" cy="404614"/>
          </a:xfrm>
          <a:prstGeom prst="rect">
            <a:avLst/>
          </a:prstGeom>
        </p:spPr>
      </p:pic>
    </p:spTree>
    <p:extLst>
      <p:ext uri="{BB962C8B-B14F-4D97-AF65-F5344CB8AC3E}">
        <p14:creationId xmlns:p14="http://schemas.microsoft.com/office/powerpoint/2010/main" val="1397450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pic>
        <p:nvPicPr>
          <p:cNvPr id="6" name="Picture 5" descr="Icon&#10;&#10;Description automatically generated">
            <a:extLst>
              <a:ext uri="{FF2B5EF4-FFF2-40B4-BE49-F238E27FC236}">
                <a16:creationId xmlns:a16="http://schemas.microsoft.com/office/drawing/2014/main" id="{073B589B-4F11-A1C5-C6F1-995344C38F10}"/>
              </a:ext>
            </a:extLst>
          </p:cNvPr>
          <p:cNvPicPr>
            <a:picLocks noChangeAspect="1"/>
          </p:cNvPicPr>
          <p:nvPr/>
        </p:nvPicPr>
        <p:blipFill>
          <a:blip r:embed="rId2"/>
          <a:stretch>
            <a:fillRect/>
          </a:stretch>
        </p:blipFill>
        <p:spPr>
          <a:xfrm>
            <a:off x="11345862" y="281186"/>
            <a:ext cx="585050" cy="404614"/>
          </a:xfrm>
          <a:prstGeom prst="rect">
            <a:avLst/>
          </a:prstGeom>
        </p:spPr>
      </p:pic>
      <p:pic>
        <p:nvPicPr>
          <p:cNvPr id="7" name="Picture 6" descr="Icon&#10;&#10;Description automatically generated">
            <a:extLst>
              <a:ext uri="{FF2B5EF4-FFF2-40B4-BE49-F238E27FC236}">
                <a16:creationId xmlns:a16="http://schemas.microsoft.com/office/drawing/2014/main" id="{D38A9978-F909-15DB-55C0-0AA51EDDD659}"/>
              </a:ext>
            </a:extLst>
          </p:cNvPr>
          <p:cNvPicPr>
            <a:picLocks noChangeAspect="1"/>
          </p:cNvPicPr>
          <p:nvPr userDrawn="1"/>
        </p:nvPicPr>
        <p:blipFill>
          <a:blip r:embed="rId2"/>
          <a:stretch>
            <a:fillRect/>
          </a:stretch>
        </p:blipFill>
        <p:spPr>
          <a:xfrm>
            <a:off x="11345862" y="281186"/>
            <a:ext cx="585050" cy="404614"/>
          </a:xfrm>
          <a:prstGeom prst="rect">
            <a:avLst/>
          </a:prstGeom>
        </p:spPr>
      </p:pic>
    </p:spTree>
    <p:extLst>
      <p:ext uri="{BB962C8B-B14F-4D97-AF65-F5344CB8AC3E}">
        <p14:creationId xmlns:p14="http://schemas.microsoft.com/office/powerpoint/2010/main" val="1194495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pic>
        <p:nvPicPr>
          <p:cNvPr id="5" name="Picture 4" descr="Icon&#10;&#10;Description automatically generated">
            <a:extLst>
              <a:ext uri="{FF2B5EF4-FFF2-40B4-BE49-F238E27FC236}">
                <a16:creationId xmlns:a16="http://schemas.microsoft.com/office/drawing/2014/main" id="{BB7F439C-B775-C8B3-8195-631199B92A7D}"/>
              </a:ext>
            </a:extLst>
          </p:cNvPr>
          <p:cNvPicPr>
            <a:picLocks noChangeAspect="1"/>
          </p:cNvPicPr>
          <p:nvPr/>
        </p:nvPicPr>
        <p:blipFill>
          <a:blip r:embed="rId2"/>
          <a:stretch>
            <a:fillRect/>
          </a:stretch>
        </p:blipFill>
        <p:spPr>
          <a:xfrm>
            <a:off x="11345862" y="281186"/>
            <a:ext cx="585050" cy="404614"/>
          </a:xfrm>
          <a:prstGeom prst="rect">
            <a:avLst/>
          </a:prstGeom>
        </p:spPr>
      </p:pic>
      <p:pic>
        <p:nvPicPr>
          <p:cNvPr id="6" name="Picture 5" descr="Icon&#10;&#10;Description automatically generated">
            <a:extLst>
              <a:ext uri="{FF2B5EF4-FFF2-40B4-BE49-F238E27FC236}">
                <a16:creationId xmlns:a16="http://schemas.microsoft.com/office/drawing/2014/main" id="{AD377A88-AFFA-F0C7-B474-DDC3D40341F2}"/>
              </a:ext>
            </a:extLst>
          </p:cNvPr>
          <p:cNvPicPr>
            <a:picLocks noChangeAspect="1"/>
          </p:cNvPicPr>
          <p:nvPr userDrawn="1"/>
        </p:nvPicPr>
        <p:blipFill>
          <a:blip r:embed="rId2"/>
          <a:stretch>
            <a:fillRect/>
          </a:stretch>
        </p:blipFill>
        <p:spPr>
          <a:xfrm>
            <a:off x="11345862" y="281186"/>
            <a:ext cx="585050" cy="404614"/>
          </a:xfrm>
          <a:prstGeom prst="rect">
            <a:avLst/>
          </a:prstGeom>
        </p:spPr>
      </p:pic>
    </p:spTree>
    <p:extLst>
      <p:ext uri="{BB962C8B-B14F-4D97-AF65-F5344CB8AC3E}">
        <p14:creationId xmlns:p14="http://schemas.microsoft.com/office/powerpoint/2010/main" val="4052963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title="Background Shape"/>
          <p:cNvSpPr/>
          <p:nvPr userDrawn="1"/>
        </p:nvSpPr>
        <p:spPr>
          <a:xfrm>
            <a:off x="0" y="376"/>
            <a:ext cx="5303520" cy="68576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solidFill>
                  <a:schemeClr val="accent1"/>
                </a:solidFill>
              </a:defRPr>
            </a:lvl1pPr>
            <a:lvl2pPr>
              <a:defRPr sz="2000">
                <a:solidFill>
                  <a:schemeClr val="accent1"/>
                </a:solidFill>
              </a:defRPr>
            </a:lvl2pPr>
            <a:lvl3pPr>
              <a:defRPr sz="1800">
                <a:solidFill>
                  <a:schemeClr val="accent1"/>
                </a:solidFill>
              </a:defRPr>
            </a:lvl3pPr>
            <a:lvl4pPr>
              <a:defRPr sz="1800">
                <a:solidFill>
                  <a:schemeClr val="accent1"/>
                </a:solidFill>
              </a:defRPr>
            </a:lvl4pPr>
            <a:lvl5pPr>
              <a:defRPr sz="1600">
                <a:solidFill>
                  <a:schemeClr val="accent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descr="Icon&#10;&#10;Description automatically generated">
            <a:extLst>
              <a:ext uri="{FF2B5EF4-FFF2-40B4-BE49-F238E27FC236}">
                <a16:creationId xmlns:a16="http://schemas.microsoft.com/office/drawing/2014/main" id="{D3030B3A-44D9-D625-1CCC-990183525B78}"/>
              </a:ext>
            </a:extLst>
          </p:cNvPr>
          <p:cNvPicPr>
            <a:picLocks noChangeAspect="1"/>
          </p:cNvPicPr>
          <p:nvPr/>
        </p:nvPicPr>
        <p:blipFill>
          <a:blip r:embed="rId2"/>
          <a:stretch>
            <a:fillRect/>
          </a:stretch>
        </p:blipFill>
        <p:spPr>
          <a:xfrm>
            <a:off x="11345862" y="281186"/>
            <a:ext cx="585050" cy="404614"/>
          </a:xfrm>
          <a:prstGeom prst="rect">
            <a:avLst/>
          </a:prstGeom>
        </p:spPr>
      </p:pic>
      <p:pic>
        <p:nvPicPr>
          <p:cNvPr id="11" name="Picture 10" descr="Icon&#10;&#10;Description automatically generated">
            <a:extLst>
              <a:ext uri="{FF2B5EF4-FFF2-40B4-BE49-F238E27FC236}">
                <a16:creationId xmlns:a16="http://schemas.microsoft.com/office/drawing/2014/main" id="{5AEAFA95-1B77-6672-8B59-1E031C3108C7}"/>
              </a:ext>
            </a:extLst>
          </p:cNvPr>
          <p:cNvPicPr>
            <a:picLocks noChangeAspect="1"/>
          </p:cNvPicPr>
          <p:nvPr userDrawn="1"/>
        </p:nvPicPr>
        <p:blipFill>
          <a:blip r:embed="rId2"/>
          <a:stretch>
            <a:fillRect/>
          </a:stretch>
        </p:blipFill>
        <p:spPr>
          <a:xfrm>
            <a:off x="11345862" y="281186"/>
            <a:ext cx="585050" cy="404614"/>
          </a:xfrm>
          <a:prstGeom prst="rect">
            <a:avLst/>
          </a:prstGeom>
        </p:spPr>
      </p:pic>
    </p:spTree>
    <p:extLst>
      <p:ext uri="{BB962C8B-B14F-4D97-AF65-F5344CB8AC3E}">
        <p14:creationId xmlns:p14="http://schemas.microsoft.com/office/powerpoint/2010/main" val="206730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descr="Icon&#10;&#10;Description automatically generated">
            <a:extLst>
              <a:ext uri="{FF2B5EF4-FFF2-40B4-BE49-F238E27FC236}">
                <a16:creationId xmlns:a16="http://schemas.microsoft.com/office/drawing/2014/main" id="{56D350B0-A96A-C4DC-40D2-EAFE0C24EB80}"/>
              </a:ext>
            </a:extLst>
          </p:cNvPr>
          <p:cNvPicPr>
            <a:picLocks noChangeAspect="1"/>
          </p:cNvPicPr>
          <p:nvPr/>
        </p:nvPicPr>
        <p:blipFill>
          <a:blip r:embed="rId2"/>
          <a:stretch>
            <a:fillRect/>
          </a:stretch>
        </p:blipFill>
        <p:spPr>
          <a:xfrm>
            <a:off x="11345862" y="281186"/>
            <a:ext cx="585050" cy="404614"/>
          </a:xfrm>
          <a:prstGeom prst="rect">
            <a:avLst/>
          </a:prstGeom>
        </p:spPr>
      </p:pic>
      <p:pic>
        <p:nvPicPr>
          <p:cNvPr id="11" name="Picture 10" descr="Icon&#10;&#10;Description automatically generated">
            <a:extLst>
              <a:ext uri="{FF2B5EF4-FFF2-40B4-BE49-F238E27FC236}">
                <a16:creationId xmlns:a16="http://schemas.microsoft.com/office/drawing/2014/main" id="{814385D6-EC10-C8AD-C4CF-DC6429C5E67E}"/>
              </a:ext>
            </a:extLst>
          </p:cNvPr>
          <p:cNvPicPr>
            <a:picLocks noChangeAspect="1"/>
          </p:cNvPicPr>
          <p:nvPr userDrawn="1"/>
        </p:nvPicPr>
        <p:blipFill>
          <a:blip r:embed="rId2"/>
          <a:stretch>
            <a:fillRect/>
          </a:stretch>
        </p:blipFill>
        <p:spPr>
          <a:xfrm>
            <a:off x="11345862" y="281186"/>
            <a:ext cx="585050" cy="404614"/>
          </a:xfrm>
          <a:prstGeom prst="rect">
            <a:avLst/>
          </a:prstGeom>
        </p:spPr>
      </p:pic>
    </p:spTree>
    <p:extLst>
      <p:ext uri="{BB962C8B-B14F-4D97-AF65-F5344CB8AC3E}">
        <p14:creationId xmlns:p14="http://schemas.microsoft.com/office/powerpoint/2010/main" val="340442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4200094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Lst>
  <p:txStyles>
    <p:titleStyle>
      <a:lvl1pPr algn="l" defTabSz="914400" rtl="0" eaLnBrk="1" latinLnBrk="0" hangingPunct="1">
        <a:lnSpc>
          <a:spcPct val="89000"/>
        </a:lnSpc>
        <a:spcBef>
          <a:spcPct val="0"/>
        </a:spcBef>
        <a:buNone/>
        <a:defRPr sz="4400" kern="1200" baseline="0">
          <a:solidFill>
            <a:schemeClr val="tx1"/>
          </a:solidFill>
          <a:latin typeface="Neue Haas Grotesk Text Pro" panose="020B0504020202020204" pitchFamily="34" charset="77"/>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accent1"/>
          </a:solidFill>
          <a:latin typeface="Neue Haas Grotesk Text Pro" panose="020B0504020202020204" pitchFamily="34" charset="77"/>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accent1"/>
          </a:solidFill>
          <a:latin typeface="Neue Haas Grotesk Text Pro" panose="020B0504020202020204" pitchFamily="34" charset="77"/>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accent1"/>
          </a:solidFill>
          <a:latin typeface="Neue Haas Grotesk Text Pro" panose="020B0504020202020204" pitchFamily="34" charset="77"/>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accent1"/>
          </a:solidFill>
          <a:latin typeface="Neue Haas Grotesk Text Pro" panose="020B0504020202020204" pitchFamily="34" charset="77"/>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accent1"/>
          </a:solidFill>
          <a:latin typeface="Neue Haas Grotesk Text Pro" panose="020B0504020202020204" pitchFamily="34" charset="77"/>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A622A590-4EB6-45F9-9F74-482D75B46401}"/>
              </a:ext>
            </a:extLst>
          </p:cNvPr>
          <p:cNvSpPr>
            <a:spLocks noGrp="1" noChangeArrowheads="1"/>
          </p:cNvSpPr>
          <p:nvPr>
            <p:ph type="sldNum" sz="quarter" idx="12"/>
          </p:nvPr>
        </p:nvSpPr>
        <p:spPr>
          <a:xfrm>
            <a:off x="11363325" y="6329363"/>
            <a:ext cx="2133600" cy="457200"/>
          </a:xfrm>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dirty="0"/>
              <a:t>1-</a:t>
            </a:r>
            <a:fld id="{D2607CF7-6A99-45C3-85B3-2515CFA94585}" type="slidenum">
              <a:rPr lang="en-US" altLang="en-US"/>
              <a:pPr/>
              <a:t>1</a:t>
            </a:fld>
            <a:endParaRPr lang="en-US" altLang="en-US" dirty="0"/>
          </a:p>
        </p:txBody>
      </p:sp>
      <p:sp>
        <p:nvSpPr>
          <p:cNvPr id="5" name="Rectangle 2">
            <a:extLst>
              <a:ext uri="{FF2B5EF4-FFF2-40B4-BE49-F238E27FC236}">
                <a16:creationId xmlns:a16="http://schemas.microsoft.com/office/drawing/2014/main" id="{2019B8B9-8E7C-4AE0-BB91-300F26C5A0EF}"/>
              </a:ext>
            </a:extLst>
          </p:cNvPr>
          <p:cNvSpPr>
            <a:spLocks noGrp="1" noChangeArrowheads="1"/>
          </p:cNvSpPr>
          <p:nvPr>
            <p:ph type="ctrTitle"/>
          </p:nvPr>
        </p:nvSpPr>
        <p:spPr>
          <a:xfrm>
            <a:off x="2284412" y="1562100"/>
            <a:ext cx="8109785" cy="1752600"/>
          </a:xfrm>
        </p:spPr>
        <p:txBody>
          <a:bodyPr anchor="t"/>
          <a:lstStyle/>
          <a:p>
            <a:pPr algn="ctr" eaLnBrk="1" hangingPunct="1"/>
            <a:r>
              <a:rPr lang="en-US" altLang="en-US" dirty="0"/>
              <a:t>CPA Pipeline</a:t>
            </a:r>
          </a:p>
        </p:txBody>
      </p:sp>
      <p:sp>
        <p:nvSpPr>
          <p:cNvPr id="6" name="Rectangle 3">
            <a:extLst>
              <a:ext uri="{FF2B5EF4-FFF2-40B4-BE49-F238E27FC236}">
                <a16:creationId xmlns:a16="http://schemas.microsoft.com/office/drawing/2014/main" id="{D9094037-ECD6-485F-B838-0FB9C58594A0}"/>
              </a:ext>
            </a:extLst>
          </p:cNvPr>
          <p:cNvSpPr>
            <a:spLocks noGrp="1" noChangeArrowheads="1"/>
          </p:cNvSpPr>
          <p:nvPr>
            <p:ph type="subTitle" idx="1"/>
          </p:nvPr>
        </p:nvSpPr>
        <p:spPr>
          <a:xfrm>
            <a:off x="3155795" y="3457575"/>
            <a:ext cx="6227916" cy="2133600"/>
          </a:xfrm>
        </p:spPr>
        <p:txBody>
          <a:bodyPr>
            <a:normAutofit/>
          </a:bodyPr>
          <a:lstStyle/>
          <a:p>
            <a:pPr eaLnBrk="1" hangingPunct="1"/>
            <a:r>
              <a:rPr lang="en-US" altLang="en-US" sz="2100" dirty="0"/>
              <a:t>Sharon Lassar, PhD, CPA (Florida)</a:t>
            </a:r>
          </a:p>
          <a:p>
            <a:pPr eaLnBrk="1" hangingPunct="1"/>
            <a:endParaRPr lang="en-US" altLang="en-US" sz="2100" dirty="0"/>
          </a:p>
          <a:p>
            <a:r>
              <a:rPr lang="en-US" altLang="en-US" sz="2400" dirty="0"/>
              <a:t>John J. Gilbert Endowed Professor </a:t>
            </a:r>
          </a:p>
          <a:p>
            <a:r>
              <a:rPr lang="en-US" altLang="en-US" sz="2400" dirty="0"/>
              <a:t>Director, School of Accountancy</a:t>
            </a:r>
          </a:p>
          <a:p>
            <a:pPr eaLnBrk="1" hangingPunct="1"/>
            <a:r>
              <a:rPr lang="en-US" altLang="en-US" sz="2400" dirty="0"/>
              <a:t>The Daniels College of Business</a:t>
            </a:r>
          </a:p>
        </p:txBody>
      </p:sp>
    </p:spTree>
    <p:extLst>
      <p:ext uri="{BB962C8B-B14F-4D97-AF65-F5344CB8AC3E}">
        <p14:creationId xmlns:p14="http://schemas.microsoft.com/office/powerpoint/2010/main" val="4226972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E86BC-35C3-316D-E103-A7B9F6A6A552}"/>
              </a:ext>
            </a:extLst>
          </p:cNvPr>
          <p:cNvSpPr>
            <a:spLocks noGrp="1"/>
          </p:cNvSpPr>
          <p:nvPr>
            <p:ph type="title"/>
          </p:nvPr>
        </p:nvSpPr>
        <p:spPr/>
        <p:txBody>
          <a:bodyPr/>
          <a:lstStyle/>
          <a:p>
            <a:r>
              <a:rPr lang="en-US" dirty="0"/>
              <a:t>Pipeline Solutions?</a:t>
            </a:r>
          </a:p>
        </p:txBody>
      </p:sp>
      <p:sp>
        <p:nvSpPr>
          <p:cNvPr id="3" name="Content Placeholder 2">
            <a:extLst>
              <a:ext uri="{FF2B5EF4-FFF2-40B4-BE49-F238E27FC236}">
                <a16:creationId xmlns:a16="http://schemas.microsoft.com/office/drawing/2014/main" id="{6754019B-BB53-8733-68F1-EDA6533429AC}"/>
              </a:ext>
            </a:extLst>
          </p:cNvPr>
          <p:cNvSpPr>
            <a:spLocks noGrp="1"/>
          </p:cNvSpPr>
          <p:nvPr>
            <p:ph idx="1"/>
          </p:nvPr>
        </p:nvSpPr>
        <p:spPr/>
        <p:txBody>
          <a:bodyPr>
            <a:normAutofit lnSpcReduction="10000"/>
          </a:bodyPr>
          <a:lstStyle/>
          <a:p>
            <a:r>
              <a:rPr lang="en-US" dirty="0"/>
              <a:t>AICPA created ELE – Experience, Learn, and Earn program for students to complete 30 credit hours of online education through an extension-type program at a university while working.</a:t>
            </a:r>
          </a:p>
          <a:p>
            <a:r>
              <a:rPr lang="en-US" dirty="0"/>
              <a:t>EY has a program for students to earn up to 20 credit hours through online courses at a particular university.</a:t>
            </a:r>
          </a:p>
          <a:p>
            <a:r>
              <a:rPr lang="en-US" dirty="0"/>
              <a:t>PWC and others have partnered with universities in NJ for 30 hour internship</a:t>
            </a:r>
          </a:p>
          <a:p>
            <a:r>
              <a:rPr lang="en-US" dirty="0"/>
              <a:t>States are relaxing prescriptive rules over curriculum.</a:t>
            </a:r>
          </a:p>
          <a:p>
            <a:r>
              <a:rPr lang="en-US" dirty="0"/>
              <a:t>Reducing the education requirement does not reduce the knowledge &amp; skills required.  Professionals should earn graduate degrees. The market will value a good graduate education.</a:t>
            </a:r>
          </a:p>
        </p:txBody>
      </p:sp>
    </p:spTree>
    <p:extLst>
      <p:ext uri="{BB962C8B-B14F-4D97-AF65-F5344CB8AC3E}">
        <p14:creationId xmlns:p14="http://schemas.microsoft.com/office/powerpoint/2010/main" val="2638905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2854" y="685799"/>
            <a:ext cx="9639946" cy="1499461"/>
          </a:xfrm>
        </p:spPr>
        <p:txBody>
          <a:bodyPr/>
          <a:lstStyle/>
          <a:p>
            <a:r>
              <a:rPr lang="en-US" dirty="0"/>
              <a:t>History of a CPA</a:t>
            </a:r>
          </a:p>
        </p:txBody>
      </p:sp>
      <p:sp>
        <p:nvSpPr>
          <p:cNvPr id="3" name="Content Placeholder 2"/>
          <p:cNvSpPr>
            <a:spLocks noGrp="1"/>
          </p:cNvSpPr>
          <p:nvPr>
            <p:ph idx="1"/>
          </p:nvPr>
        </p:nvSpPr>
        <p:spPr>
          <a:xfrm>
            <a:off x="1489587" y="1555262"/>
            <a:ext cx="9601200" cy="4446953"/>
          </a:xfrm>
        </p:spPr>
        <p:txBody>
          <a:bodyPr>
            <a:normAutofit fontScale="92500" lnSpcReduction="10000"/>
          </a:bodyPr>
          <a:lstStyle/>
          <a:p>
            <a:r>
              <a:rPr lang="en-US" dirty="0"/>
              <a:t>The need for reliable accounting information grew with capital markets – </a:t>
            </a:r>
            <a:r>
              <a:rPr lang="en-US" b="1" i="1" dirty="0"/>
              <a:t>only a CPA can attest to fairness of financial statements.</a:t>
            </a:r>
          </a:p>
          <a:p>
            <a:r>
              <a:rPr lang="en-US" dirty="0"/>
              <a:t>1882 – membership in the NY Institute of Accounts required passing a test.</a:t>
            </a:r>
          </a:p>
          <a:p>
            <a:r>
              <a:rPr lang="en-US" dirty="0"/>
              <a:t>1892 – American Assoc of Public Accountants forms a “college of accounts” and required candidates to complete 1000 hours of training. Also called for restricting practice to those passing the exam plus 5 years of experience.</a:t>
            </a:r>
          </a:p>
          <a:p>
            <a:r>
              <a:rPr lang="en-US" dirty="0"/>
              <a:t>NYIA competing proposal did not restrict practice but called for exam to hold oneself out as CPA.</a:t>
            </a:r>
          </a:p>
          <a:p>
            <a:r>
              <a:rPr lang="en-US" dirty="0"/>
              <a:t>NYIA and AAPA joined forces to support legislation.</a:t>
            </a:r>
          </a:p>
          <a:p>
            <a:r>
              <a:rPr lang="en-US" dirty="0"/>
              <a:t>1896 – first law establishing the CPA designation (with exam required).</a:t>
            </a:r>
          </a:p>
          <a:p>
            <a:r>
              <a:rPr lang="en-US" dirty="0"/>
              <a:t>1899 – College of Commerce Accounts and Finance at NYU.</a:t>
            </a:r>
          </a:p>
          <a:p>
            <a:r>
              <a:rPr lang="en-US" dirty="0"/>
              <a:t>Other states followed the NY example, but with differing education and experience requirements. </a:t>
            </a:r>
          </a:p>
        </p:txBody>
      </p:sp>
    </p:spTree>
    <p:extLst>
      <p:ext uri="{BB962C8B-B14F-4D97-AF65-F5344CB8AC3E}">
        <p14:creationId xmlns:p14="http://schemas.microsoft.com/office/powerpoint/2010/main" val="1841576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Mobility Issues from the Beginning</a:t>
            </a:r>
          </a:p>
        </p:txBody>
      </p:sp>
      <p:sp>
        <p:nvSpPr>
          <p:cNvPr id="3" name="Content Placeholder 2"/>
          <p:cNvSpPr>
            <a:spLocks noGrp="1"/>
          </p:cNvSpPr>
          <p:nvPr>
            <p:ph idx="1"/>
          </p:nvPr>
        </p:nvSpPr>
        <p:spPr>
          <a:xfrm>
            <a:off x="1371600" y="1580827"/>
            <a:ext cx="9601200" cy="4286573"/>
          </a:xfrm>
        </p:spPr>
        <p:txBody>
          <a:bodyPr>
            <a:normAutofit/>
          </a:bodyPr>
          <a:lstStyle/>
          <a:p>
            <a:r>
              <a:rPr lang="en-US" dirty="0"/>
              <a:t>Federation of State Societies of Public Accountants, 1902. </a:t>
            </a:r>
          </a:p>
          <a:p>
            <a:r>
              <a:rPr lang="en-US" dirty="0"/>
              <a:t>Model CPA law created.</a:t>
            </a:r>
          </a:p>
          <a:p>
            <a:r>
              <a:rPr lang="en-US" i="1" dirty="0"/>
              <a:t>Journal of Accountancy </a:t>
            </a:r>
            <a:r>
              <a:rPr lang="en-US" dirty="0"/>
              <a:t>taken over from Illinois Society of CPAs. The lead article in the very first issue (November 1905) was “Education and Training of a Certified Public Accountant”, by J.E. </a:t>
            </a:r>
            <a:r>
              <a:rPr lang="en-US" dirty="0" err="1"/>
              <a:t>Sterrett</a:t>
            </a:r>
            <a:r>
              <a:rPr lang="en-US" dirty="0"/>
              <a:t>.</a:t>
            </a:r>
          </a:p>
          <a:p>
            <a:r>
              <a:rPr lang="en-US" dirty="0"/>
              <a:t>39 States had licensing rules by 1905. </a:t>
            </a:r>
          </a:p>
          <a:p>
            <a:r>
              <a:rPr lang="en-US" dirty="0"/>
              <a:t>American Institute of Accounts was eventually formed and created a CPA exam in 1917. American Society of CPAs was a rival group formed about the same time.</a:t>
            </a:r>
          </a:p>
          <a:p>
            <a:r>
              <a:rPr lang="en-US" dirty="0"/>
              <a:t>Disunity became an issue with the Depression. The two merged in 1937, created Uniform CPA exam in 1952, and changed name to AICPA in 1956.</a:t>
            </a:r>
          </a:p>
        </p:txBody>
      </p:sp>
    </p:spTree>
    <p:extLst>
      <p:ext uri="{BB962C8B-B14F-4D97-AF65-F5344CB8AC3E}">
        <p14:creationId xmlns:p14="http://schemas.microsoft.com/office/powerpoint/2010/main" val="871470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1950s Focus on Education</a:t>
            </a:r>
          </a:p>
        </p:txBody>
      </p:sp>
      <p:sp>
        <p:nvSpPr>
          <p:cNvPr id="3" name="Content Placeholder 2"/>
          <p:cNvSpPr>
            <a:spLocks noGrp="1"/>
          </p:cNvSpPr>
          <p:nvPr>
            <p:ph idx="1"/>
          </p:nvPr>
        </p:nvSpPr>
        <p:spPr>
          <a:xfrm>
            <a:off x="1371600" y="1890793"/>
            <a:ext cx="9601200" cy="4148380"/>
          </a:xfrm>
        </p:spPr>
        <p:txBody>
          <a:bodyPr>
            <a:normAutofit/>
          </a:bodyPr>
          <a:lstStyle/>
          <a:p>
            <a:r>
              <a:rPr lang="en-US" dirty="0"/>
              <a:t>In the US, the states placed accounting education in universities to legitimize education (and perhaps shift the burden of providing it). </a:t>
            </a:r>
          </a:p>
          <a:p>
            <a:r>
              <a:rPr lang="en-US" dirty="0"/>
              <a:t>In the UK, the professional body regulates who can practice and it educates them via a structured learning program.  In the US, the states control. </a:t>
            </a:r>
          </a:p>
          <a:p>
            <a:r>
              <a:rPr lang="en-US" dirty="0"/>
              <a:t>The Perry Commission (1952-56) called for more than a bachelor’s degree – a professional school (like law or medicine). Only three states required college education for CPAs at that time (NY, NJ &amp; FL).</a:t>
            </a:r>
          </a:p>
          <a:p>
            <a:r>
              <a:rPr lang="en-US" dirty="0"/>
              <a:t>In 1959, the Carnegie and Ford Foundations influenced education and called for 4-year bachelor degrees; accounting study was proposed to be about 50% liberal arts, 30% business, 25% accounting (rounded). </a:t>
            </a:r>
          </a:p>
        </p:txBody>
      </p:sp>
    </p:spTree>
    <p:extLst>
      <p:ext uri="{BB962C8B-B14F-4D97-AF65-F5344CB8AC3E}">
        <p14:creationId xmlns:p14="http://schemas.microsoft.com/office/powerpoint/2010/main" val="3141671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Numerous Studies &amp; Commissions</a:t>
            </a:r>
          </a:p>
        </p:txBody>
      </p:sp>
      <p:sp>
        <p:nvSpPr>
          <p:cNvPr id="3" name="Content Placeholder 2"/>
          <p:cNvSpPr>
            <a:spLocks noGrp="1"/>
          </p:cNvSpPr>
          <p:nvPr>
            <p:ph idx="1"/>
          </p:nvPr>
        </p:nvSpPr>
        <p:spPr>
          <a:xfrm>
            <a:off x="1371600" y="1890793"/>
            <a:ext cx="9601200" cy="4148380"/>
          </a:xfrm>
        </p:spPr>
        <p:txBody>
          <a:bodyPr>
            <a:normAutofit/>
          </a:bodyPr>
          <a:lstStyle/>
          <a:p>
            <a:r>
              <a:rPr lang="en-US" dirty="0"/>
              <a:t>Following the issuance of the Horizons Report in 1967, the AICPA had adopted a policy stating that at least five years of college study are needed to cover the common body of knowledge expected for CPAs. NASBA adopted policy in 1976.</a:t>
            </a:r>
          </a:p>
          <a:p>
            <a:r>
              <a:rPr lang="en-US" dirty="0"/>
              <a:t>In the 1970s government became involved. The Metcalf report called for Congressional regulation of accounting practices and the need for competition among accounting firms for selection as independent auditors for major corporations.</a:t>
            </a:r>
          </a:p>
          <a:p>
            <a:r>
              <a:rPr lang="en-US" dirty="0"/>
              <a:t>A 1978 policy statement by the AICPA explicitly called for a graduate degree for entering the profession. The statement was repeated in 1988 but the 1987 AICPA Council resolution called for new members after 2000 having 150 hours of education (without a graduate degree).</a:t>
            </a:r>
          </a:p>
        </p:txBody>
      </p:sp>
    </p:spTree>
    <p:extLst>
      <p:ext uri="{BB962C8B-B14F-4D97-AF65-F5344CB8AC3E}">
        <p14:creationId xmlns:p14="http://schemas.microsoft.com/office/powerpoint/2010/main" val="1116576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Focus on Credit Hours</a:t>
            </a:r>
          </a:p>
        </p:txBody>
      </p:sp>
      <p:sp>
        <p:nvSpPr>
          <p:cNvPr id="3" name="Content Placeholder 2"/>
          <p:cNvSpPr>
            <a:spLocks noGrp="1"/>
          </p:cNvSpPr>
          <p:nvPr>
            <p:ph idx="1"/>
          </p:nvPr>
        </p:nvSpPr>
        <p:spPr>
          <a:xfrm>
            <a:off x="1371600" y="1890793"/>
            <a:ext cx="9601200" cy="4148380"/>
          </a:xfrm>
        </p:spPr>
        <p:txBody>
          <a:bodyPr>
            <a:normAutofit/>
          </a:bodyPr>
          <a:lstStyle/>
          <a:p>
            <a:r>
              <a:rPr lang="en-US" dirty="0"/>
              <a:t>NASBA and the AICPA worked together to develop, in 1984, a Model Public Accountancy Act, which included a requirement of 30 semester hours beyond the baccalaureate degree.</a:t>
            </a:r>
          </a:p>
          <a:p>
            <a:r>
              <a:rPr lang="en-US" dirty="0"/>
              <a:t>The 1978 AICPA Policy Statement calling for a graduate degree was revised in the 1988 reconsideration. Specific coursework recommendations were removed and replaced with broad guidelines including 35 to no more than 50 hours in business education and 25 to 40 hours of education in accounting.</a:t>
            </a:r>
          </a:p>
          <a:p>
            <a:r>
              <a:rPr lang="en-US" dirty="0"/>
              <a:t>Some states very prescriptive. Florida, for example, was very specific and noted a substantial increase in the CPA exam pass rate after adoption.</a:t>
            </a:r>
          </a:p>
          <a:p>
            <a:r>
              <a:rPr lang="en-US" dirty="0"/>
              <a:t>By 1999, academics were questioning the 150-hour requirement. See Albrecht &amp; Sack (1999), authors of Charting the Course through a Perilous Future (2000).</a:t>
            </a:r>
          </a:p>
        </p:txBody>
      </p:sp>
    </p:spTree>
    <p:extLst>
      <p:ext uri="{BB962C8B-B14F-4D97-AF65-F5344CB8AC3E}">
        <p14:creationId xmlns:p14="http://schemas.microsoft.com/office/powerpoint/2010/main" val="3907015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Macro Trends</a:t>
            </a:r>
          </a:p>
        </p:txBody>
      </p:sp>
      <p:sp>
        <p:nvSpPr>
          <p:cNvPr id="3" name="Content Placeholder 2"/>
          <p:cNvSpPr>
            <a:spLocks noGrp="1"/>
          </p:cNvSpPr>
          <p:nvPr>
            <p:ph idx="1"/>
          </p:nvPr>
        </p:nvSpPr>
        <p:spPr>
          <a:xfrm>
            <a:off x="1371600" y="1890793"/>
            <a:ext cx="9601200" cy="4148380"/>
          </a:xfrm>
        </p:spPr>
        <p:txBody>
          <a:bodyPr>
            <a:normAutofit/>
          </a:bodyPr>
          <a:lstStyle/>
          <a:p>
            <a:r>
              <a:rPr lang="en-US" dirty="0"/>
              <a:t>Decline in number of CPA candidates followed implementation of 150-hour rule, even as the number of accounting majors increased.</a:t>
            </a:r>
          </a:p>
          <a:p>
            <a:r>
              <a:rPr lang="en-US" dirty="0"/>
              <a:t>Some states had changed licensing rule to 150, but not the rule to sit for the exam. In 2008, 19 states allowed candidates to sit at 120 hours.  </a:t>
            </a:r>
          </a:p>
          <a:p>
            <a:r>
              <a:rPr lang="en-US" dirty="0"/>
              <a:t>Alternative certifications proliferated. By 2010 about 35 were available. </a:t>
            </a:r>
          </a:p>
          <a:p>
            <a:r>
              <a:rPr lang="en-US" i="0" dirty="0"/>
              <a:t>Accounting standards proliferated. Restrictive rules make work less interesting.</a:t>
            </a:r>
          </a:p>
          <a:p>
            <a:r>
              <a:rPr lang="en-US" dirty="0"/>
              <a:t>Investments in software is associated with lower employment and wage growth (see 2024 working paper by Friedman, Sutherland &amp; Vetter). </a:t>
            </a:r>
          </a:p>
          <a:p>
            <a:r>
              <a:rPr lang="en-US" i="0" dirty="0"/>
              <a:t>Three</a:t>
            </a:r>
            <a:r>
              <a:rPr lang="en-US" dirty="0"/>
              <a:t>-year degrees are on the horizon. BYU-Idaho’s has been approved. The State of Indiana just passed legislation requiring 3-year degrees.</a:t>
            </a:r>
            <a:endParaRPr lang="en-US" i="0" dirty="0"/>
          </a:p>
        </p:txBody>
      </p:sp>
    </p:spTree>
    <p:extLst>
      <p:ext uri="{BB962C8B-B14F-4D97-AF65-F5344CB8AC3E}">
        <p14:creationId xmlns:p14="http://schemas.microsoft.com/office/powerpoint/2010/main" val="3232621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Salary Trends</a:t>
            </a:r>
          </a:p>
        </p:txBody>
      </p:sp>
      <p:sp>
        <p:nvSpPr>
          <p:cNvPr id="3" name="Content Placeholder 2"/>
          <p:cNvSpPr>
            <a:spLocks noGrp="1"/>
          </p:cNvSpPr>
          <p:nvPr>
            <p:ph idx="1"/>
          </p:nvPr>
        </p:nvSpPr>
        <p:spPr>
          <a:xfrm>
            <a:off x="1371600" y="1508369"/>
            <a:ext cx="9601200" cy="4359031"/>
          </a:xfrm>
        </p:spPr>
        <p:txBody>
          <a:bodyPr>
            <a:normAutofit/>
          </a:bodyPr>
          <a:lstStyle/>
          <a:p>
            <a:r>
              <a:rPr lang="en-US" dirty="0"/>
              <a:t>A 2008 paper noted In 1985, a MACC graduate with a Big 4 firm in NYC earned approximately 69 percent $31,200/$45,500of the starting salary of an investment banker, and 60 percent $31,200/$52,000 of the starting salary of an associate at a NYC law firm. </a:t>
            </a:r>
          </a:p>
          <a:p>
            <a:r>
              <a:rPr lang="en-US" dirty="0"/>
              <a:t>In 2007, a MACC graduate earned 35 percent $65,000/$185,000of the starting salary of an investment banker and only 45 percent   $65,000/$145,000 of the starting salary of an attorney. </a:t>
            </a:r>
            <a:r>
              <a:rPr lang="en-US" dirty="0" err="1"/>
              <a:t>Carcello</a:t>
            </a:r>
            <a:r>
              <a:rPr lang="en-US" dirty="0"/>
              <a:t>, 2008 </a:t>
            </a:r>
            <a:r>
              <a:rPr lang="en-US" i="1" dirty="0"/>
              <a:t>Current Issues in Auditing</a:t>
            </a:r>
            <a:r>
              <a:rPr lang="en-US" dirty="0"/>
              <a:t>. </a:t>
            </a:r>
          </a:p>
          <a:p>
            <a:r>
              <a:rPr lang="en-US" dirty="0"/>
              <a:t>Friedman, Sutherland &amp; Vetter, 2024  – notes another decade of decline 2009-2019 – using American Community Survey - wages for accounting majors went from being about $5,000 below median wages for finance majors to $17,000 below. Mobility reduced pay. See </a:t>
            </a:r>
            <a:r>
              <a:rPr lang="en-US" dirty="0" err="1"/>
              <a:t>Cascino</a:t>
            </a:r>
            <a:r>
              <a:rPr lang="en-US" dirty="0"/>
              <a:t>, Tamayo, and Vetter 2021 </a:t>
            </a:r>
            <a:r>
              <a:rPr lang="en-US" i="1" dirty="0"/>
              <a:t>Journal of Accounting Research</a:t>
            </a:r>
            <a:r>
              <a:rPr lang="en-US" dirty="0"/>
              <a:t>. </a:t>
            </a:r>
          </a:p>
        </p:txBody>
      </p:sp>
    </p:spTree>
    <p:extLst>
      <p:ext uri="{BB962C8B-B14F-4D97-AF65-F5344CB8AC3E}">
        <p14:creationId xmlns:p14="http://schemas.microsoft.com/office/powerpoint/2010/main" val="2146434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Demographic Trends</a:t>
            </a:r>
          </a:p>
        </p:txBody>
      </p:sp>
      <p:sp>
        <p:nvSpPr>
          <p:cNvPr id="3" name="Content Placeholder 2"/>
          <p:cNvSpPr>
            <a:spLocks noGrp="1"/>
          </p:cNvSpPr>
          <p:nvPr>
            <p:ph idx="1"/>
          </p:nvPr>
        </p:nvSpPr>
        <p:spPr>
          <a:xfrm>
            <a:off x="1371600" y="1508369"/>
            <a:ext cx="9601200" cy="4359031"/>
          </a:xfrm>
        </p:spPr>
        <p:txBody>
          <a:bodyPr>
            <a:normAutofit lnSpcReduction="10000"/>
          </a:bodyPr>
          <a:lstStyle/>
          <a:p>
            <a:r>
              <a:rPr lang="en-US" dirty="0"/>
              <a:t>The number of traditional-age students is declining nationwide, with the vast majority of states expecting to see declines in college-going students. </a:t>
            </a:r>
          </a:p>
          <a:p>
            <a:r>
              <a:rPr lang="en-US" dirty="0"/>
              <a:t>In 1990, 22% of undergraduate business school graduates were accounting majors and 10% were finance majors. By 2021, it was 14% and 16% (FSV).</a:t>
            </a:r>
          </a:p>
          <a:p>
            <a:r>
              <a:rPr lang="en-US" dirty="0"/>
              <a:t>FAFSA filing rates were 54% for classes of 2017-2019, 52% for 2020, 50% for 2021 – then started ticking back up until current fiasco. Last week </a:t>
            </a:r>
            <a:r>
              <a:rPr lang="en-US" i="1" dirty="0"/>
              <a:t>Inside Higher Ed</a:t>
            </a:r>
            <a:r>
              <a:rPr lang="en-US" dirty="0"/>
              <a:t> reported completion rates are down 27% year over year. </a:t>
            </a:r>
          </a:p>
          <a:p>
            <a:r>
              <a:rPr lang="en-US" dirty="0"/>
              <a:t>30% of entering students question whether college is worth it.</a:t>
            </a:r>
          </a:p>
          <a:p>
            <a:r>
              <a:rPr lang="en-US" dirty="0"/>
              <a:t>Students are influenced by </a:t>
            </a:r>
          </a:p>
          <a:p>
            <a:pPr lvl="1"/>
            <a:r>
              <a:rPr lang="en-US" dirty="0"/>
              <a:t>A class they took – 80%</a:t>
            </a:r>
          </a:p>
          <a:p>
            <a:pPr lvl="1"/>
            <a:r>
              <a:rPr lang="en-US" dirty="0"/>
              <a:t>Mentor, role model, teacher – 75%</a:t>
            </a:r>
          </a:p>
          <a:p>
            <a:pPr lvl="1"/>
            <a:r>
              <a:rPr lang="en-US" dirty="0"/>
              <a:t>Adult family member or friend’s occupation – 70%</a:t>
            </a:r>
          </a:p>
          <a:p>
            <a:pPr marL="530352" lvl="1" indent="0">
              <a:buNone/>
            </a:pPr>
            <a:endParaRPr lang="en-US" dirty="0"/>
          </a:p>
        </p:txBody>
      </p:sp>
    </p:spTree>
    <p:extLst>
      <p:ext uri="{BB962C8B-B14F-4D97-AF65-F5344CB8AC3E}">
        <p14:creationId xmlns:p14="http://schemas.microsoft.com/office/powerpoint/2010/main" val="1432886362"/>
      </p:ext>
    </p:extLst>
  </p:cSld>
  <p:clrMapOvr>
    <a:masterClrMapping/>
  </p:clrMapOvr>
</p:sld>
</file>

<file path=ppt/theme/theme1.xml><?xml version="1.0" encoding="utf-8"?>
<a:theme xmlns:a="http://schemas.openxmlformats.org/drawingml/2006/main" name="Daniels">
  <a:themeElements>
    <a:clrScheme name="DU 2022">
      <a:dk1>
        <a:srgbClr val="BA0C2F"/>
      </a:dk1>
      <a:lt1>
        <a:srgbClr val="FFFFFF"/>
      </a:lt1>
      <a:dk2>
        <a:srgbClr val="A89968"/>
      </a:dk2>
      <a:lt2>
        <a:srgbClr val="F5F3ED"/>
      </a:lt2>
      <a:accent1>
        <a:srgbClr val="8D1737"/>
      </a:accent1>
      <a:accent2>
        <a:srgbClr val="826140"/>
      </a:accent2>
      <a:accent3>
        <a:srgbClr val="D6D2C3"/>
      </a:accent3>
      <a:accent4>
        <a:srgbClr val="EE3440"/>
      </a:accent4>
      <a:accent5>
        <a:srgbClr val="6C6C2C"/>
      </a:accent5>
      <a:accent6>
        <a:srgbClr val="C9B1CF"/>
      </a:accent6>
      <a:hlink>
        <a:srgbClr val="009383"/>
      </a:hlink>
      <a:folHlink>
        <a:srgbClr val="009383"/>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niels" id="{B5E0572A-84C2-014E-BF36-EF2BB9A5AEFC}" vid="{4463955E-F8AF-004C-97F7-3303A2E06F5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58F876A2EBCA84ABA151C2D85A4E98C" ma:contentTypeVersion="13" ma:contentTypeDescription="Create a new document." ma:contentTypeScope="" ma:versionID="5a109df3292d5eac5fb82a23379603d7">
  <xsd:schema xmlns:xsd="http://www.w3.org/2001/XMLSchema" xmlns:xs="http://www.w3.org/2001/XMLSchema" xmlns:p="http://schemas.microsoft.com/office/2006/metadata/properties" xmlns:ns3="7aaccd34-8441-4662-baec-9dba9d36be5f" xmlns:ns4="c05560f3-6df4-47c2-b6fb-35062ef2bc90" targetNamespace="http://schemas.microsoft.com/office/2006/metadata/properties" ma:root="true" ma:fieldsID="53c9c29c19a6877a92981588501a2d51" ns3:_="" ns4:_="">
    <xsd:import namespace="7aaccd34-8441-4662-baec-9dba9d36be5f"/>
    <xsd:import namespace="c05560f3-6df4-47c2-b6fb-35062ef2bc9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Location" minOccurs="0"/>
                <xsd:element ref="ns4:MediaServiceAutoKeyPoints" minOccurs="0"/>
                <xsd:element ref="ns4:MediaServiceKeyPoints"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accd34-8441-4662-baec-9dba9d36be5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05560f3-6df4-47c2-b6fb-35062ef2bc9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MediaServiceLocation" ma:internalName="MediaServiceLocatio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079F9A0-B4E8-4ED6-AFAB-A2E7C760B561}">
  <ds:schemaRefs>
    <ds:schemaRef ds:uri="http://schemas.microsoft.com/sharepoint/v3/contenttype/forms"/>
  </ds:schemaRefs>
</ds:datastoreItem>
</file>

<file path=customXml/itemProps2.xml><?xml version="1.0" encoding="utf-8"?>
<ds:datastoreItem xmlns:ds="http://schemas.openxmlformats.org/officeDocument/2006/customXml" ds:itemID="{AF529592-CACC-43C2-B29B-42DA7FD665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aaccd34-8441-4662-baec-9dba9d36be5f"/>
    <ds:schemaRef ds:uri="c05560f3-6df4-47c2-b6fb-35062ef2bc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08D9D6E-6147-4126-A954-4330E16A8BEC}">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purl.org/dc/terms/"/>
    <ds:schemaRef ds:uri="c05560f3-6df4-47c2-b6fb-35062ef2bc90"/>
    <ds:schemaRef ds:uri="7aaccd34-8441-4662-baec-9dba9d36be5f"/>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Daniels</Template>
  <TotalTime>1746</TotalTime>
  <Words>1238</Words>
  <Application>Microsoft Office PowerPoint</Application>
  <PresentationFormat>Widescreen</PresentationFormat>
  <Paragraphs>66</Paragraphs>
  <Slides>10</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Franklin Gothic Book</vt:lpstr>
      <vt:lpstr>Neue Haas Grotesk Text Pro</vt:lpstr>
      <vt:lpstr>Daniels</vt:lpstr>
      <vt:lpstr>CPA Pipeline</vt:lpstr>
      <vt:lpstr>History of a CPA</vt:lpstr>
      <vt:lpstr>Mobility Issues from the Beginning</vt:lpstr>
      <vt:lpstr>1950s Focus on Education</vt:lpstr>
      <vt:lpstr>Numerous Studies &amp; Commissions</vt:lpstr>
      <vt:lpstr>Focus on Credit Hours</vt:lpstr>
      <vt:lpstr>Macro Trends</vt:lpstr>
      <vt:lpstr>Salary Trends</vt:lpstr>
      <vt:lpstr>Demographic Trends</vt:lpstr>
      <vt:lpstr>Pipeline Solutions?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Ty Hoagland</dc:creator>
  <cp:lastModifiedBy>Marc Joffe</cp:lastModifiedBy>
  <cp:revision>102</cp:revision>
  <cp:lastPrinted>2024-04-16T16:37:09Z</cp:lastPrinted>
  <dcterms:created xsi:type="dcterms:W3CDTF">2022-11-09T01:09:43Z</dcterms:created>
  <dcterms:modified xsi:type="dcterms:W3CDTF">2024-04-16T19:12:16Z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0x010100558F876A2EBCA84ABA151C2D85A4E98C</vt:lpwstr>
  </property>
</Properties>
</file>