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4" r:id="rId3"/>
    <p:sldId id="273" r:id="rId4"/>
    <p:sldId id="269" r:id="rId5"/>
    <p:sldId id="275" r:id="rId6"/>
    <p:sldId id="270" r:id="rId7"/>
    <p:sldId id="271" r:id="rId8"/>
    <p:sldId id="272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8B8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ADFF5-4308-40A7-A4ED-CE46774E38B8}" v="23" dt="2024-04-15T22:23:59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1"/>
    <p:restoredTop sz="94694"/>
  </p:normalViewPr>
  <p:slideViewPr>
    <p:cSldViewPr snapToGrid="0" snapToObjects="1">
      <p:cViewPr varScale="1">
        <p:scale>
          <a:sx n="96" d="100"/>
          <a:sy n="96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Joffe" userId="939066c6-b976-4a50-a948-84606c06f867" providerId="ADAL" clId="{93A39D81-FC7F-4B70-8E2A-612DCA0BF466}"/>
    <pc:docChg chg="delSld modSld">
      <pc:chgData name="Marc Joffe" userId="939066c6-b976-4a50-a948-84606c06f867" providerId="ADAL" clId="{93A39D81-FC7F-4B70-8E2A-612DCA0BF466}" dt="2024-04-16T17:11:07.737" v="13" actId="948"/>
      <pc:docMkLst>
        <pc:docMk/>
      </pc:docMkLst>
      <pc:sldChg chg="modSp mod">
        <pc:chgData name="Marc Joffe" userId="939066c6-b976-4a50-a948-84606c06f867" providerId="ADAL" clId="{93A39D81-FC7F-4B70-8E2A-612DCA0BF466}" dt="2024-04-16T17:11:07.737" v="13" actId="948"/>
        <pc:sldMkLst>
          <pc:docMk/>
          <pc:sldMk cId="2412711183" sldId="264"/>
        </pc:sldMkLst>
        <pc:spChg chg="mod">
          <ac:chgData name="Marc Joffe" userId="939066c6-b976-4a50-a948-84606c06f867" providerId="ADAL" clId="{93A39D81-FC7F-4B70-8E2A-612DCA0BF466}" dt="2024-04-16T17:11:07.737" v="13" actId="948"/>
          <ac:spMkLst>
            <pc:docMk/>
            <pc:sldMk cId="2412711183" sldId="264"/>
            <ac:spMk id="19" creationId="{6280ABD6-D01C-9D42-91DC-8725306BBEF3}"/>
          </ac:spMkLst>
        </pc:spChg>
      </pc:sldChg>
      <pc:sldChg chg="modSp mod">
        <pc:chgData name="Marc Joffe" userId="939066c6-b976-4a50-a948-84606c06f867" providerId="ADAL" clId="{93A39D81-FC7F-4B70-8E2A-612DCA0BF466}" dt="2024-04-16T17:07:06.120" v="3" actId="1076"/>
        <pc:sldMkLst>
          <pc:docMk/>
          <pc:sldMk cId="189166066" sldId="270"/>
        </pc:sldMkLst>
        <pc:spChg chg="mod">
          <ac:chgData name="Marc Joffe" userId="939066c6-b976-4a50-a948-84606c06f867" providerId="ADAL" clId="{93A39D81-FC7F-4B70-8E2A-612DCA0BF466}" dt="2024-04-16T17:07:06.120" v="3" actId="1076"/>
          <ac:spMkLst>
            <pc:docMk/>
            <pc:sldMk cId="189166066" sldId="270"/>
            <ac:spMk id="6" creationId="{8A799908-86C7-54DF-0C76-E03AAADFAB9C}"/>
          </ac:spMkLst>
        </pc:spChg>
        <pc:graphicFrameChg chg="modGraphic">
          <ac:chgData name="Marc Joffe" userId="939066c6-b976-4a50-a948-84606c06f867" providerId="ADAL" clId="{93A39D81-FC7F-4B70-8E2A-612DCA0BF466}" dt="2024-04-16T17:07:00.220" v="2" actId="14100"/>
          <ac:graphicFrameMkLst>
            <pc:docMk/>
            <pc:sldMk cId="189166066" sldId="270"/>
            <ac:graphicFrameMk id="4" creationId="{DF8A8E2D-6D8A-CB6C-FFA1-AAA3D216A814}"/>
          </ac:graphicFrameMkLst>
        </pc:graphicFrameChg>
      </pc:sldChg>
      <pc:sldChg chg="del">
        <pc:chgData name="Marc Joffe" userId="939066c6-b976-4a50-a948-84606c06f867" providerId="ADAL" clId="{93A39D81-FC7F-4B70-8E2A-612DCA0BF466}" dt="2024-04-16T17:08:11.197" v="4" actId="47"/>
        <pc:sldMkLst>
          <pc:docMk/>
          <pc:sldMk cId="3301943508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70310-3F2E-483C-99D4-2FE6EDFF8B7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94E13-292A-49B2-A895-87A758136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94E13-292A-49B2-A895-87A7581369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8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5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9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5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1596-EA54-134C-90B4-554AF4E269B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6373-3237-2F41-B993-5A7C0884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.aicpa.org/content/dam/aicpa/becomeacpa/cpaexam/examinationcontent/downloadabledocuments/EDC-ITC-Comments.pdf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ute-fifty.com/workforce/2023/04/how-auditor-shortage-could-hurt-local-governments/38533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lauditor.gov/pages/pdf_files/2024-087.pdf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 street&#10;&#10;Description automatically generated">
            <a:extLst>
              <a:ext uri="{FF2B5EF4-FFF2-40B4-BE49-F238E27FC236}">
                <a16:creationId xmlns:a16="http://schemas.microsoft.com/office/drawing/2014/main" id="{41C5D2B7-300C-BD45-B463-E3DCF1993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3" t="10322" b="87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70EE5-100E-4B4F-8B37-604816F89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58" y="310051"/>
            <a:ext cx="3833392" cy="1368840"/>
          </a:xfrm>
        </p:spPr>
        <p:txBody>
          <a:bodyPr lIns="0" anchor="t" anchorCtr="0"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sz="3600" dirty="0">
                <a:solidFill>
                  <a:schemeClr val="bg1"/>
                </a:solidFill>
                <a:latin typeface="Crimson Pro" pitchFamily="2" charset="77"/>
              </a:rPr>
              <a:t>Government Accounting Dimension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25272-B806-6546-BD3F-FE7F1C475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559" y="1786188"/>
            <a:ext cx="2879204" cy="938710"/>
          </a:xfrm>
        </p:spPr>
        <p:txBody>
          <a:bodyPr lIns="0">
            <a:normAutofit/>
          </a:bodyPr>
          <a:lstStyle/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en-US" sz="1400" spc="1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Marc Joffe, Policy Analyst</a:t>
            </a:r>
          </a:p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en-US" sz="1400" spc="1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April 16,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2806A-3FE0-044E-AAD1-B434F09B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8" y="2489088"/>
            <a:ext cx="720525" cy="3730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CD459F-79F8-FE4B-B9DB-7D931F15DFC0}"/>
              </a:ext>
            </a:extLst>
          </p:cNvPr>
          <p:cNvCxnSpPr>
            <a:cxnSpLocks/>
          </p:cNvCxnSpPr>
          <p:nvPr/>
        </p:nvCxnSpPr>
        <p:spPr>
          <a:xfrm>
            <a:off x="338558" y="1725509"/>
            <a:ext cx="2849142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EDFA6-BCE6-B54B-8572-D9AAE280EB0A}"/>
              </a:ext>
            </a:extLst>
          </p:cNvPr>
          <p:cNvCxnSpPr>
            <a:cxnSpLocks/>
          </p:cNvCxnSpPr>
          <p:nvPr/>
        </p:nvCxnSpPr>
        <p:spPr>
          <a:xfrm>
            <a:off x="338558" y="2324175"/>
            <a:ext cx="2360192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3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A0813-5609-814F-A05F-6F4411254DF3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0" y="187585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State and Local Government Accounting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3BDF39-1A52-204A-A15A-0AA719C1E743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ACC2EE-DAB8-6343-A34C-CD8D8B73F58A}"/>
              </a:ext>
            </a:extLst>
          </p:cNvPr>
          <p:cNvSpPr txBox="1">
            <a:spLocks/>
          </p:cNvSpPr>
          <p:nvPr/>
        </p:nvSpPr>
        <p:spPr>
          <a:xfrm>
            <a:off x="270357" y="763623"/>
            <a:ext cx="8582590" cy="50122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latin typeface="Crimson Pro" pitchFamily="2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280ABD6-D01C-9D42-91DC-8725306BBEF3}"/>
              </a:ext>
            </a:extLst>
          </p:cNvPr>
          <p:cNvSpPr txBox="1">
            <a:spLocks/>
          </p:cNvSpPr>
          <p:nvPr/>
        </p:nvSpPr>
        <p:spPr>
          <a:xfrm>
            <a:off x="270358" y="883908"/>
            <a:ext cx="8747746" cy="383257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Over 90,000 state and local governments in th</a:t>
            </a:r>
            <a:r>
              <a:rPr lang="en-US" sz="24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e US</a:t>
            </a:r>
            <a:endParaRPr lang="en-US" sz="24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Of which more than 30,000 require annual audits because: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They issue municipal debt securities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They spend more than $750,000 of federal funds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Are subject to state reporting requirements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Governmen</a:t>
            </a:r>
            <a:r>
              <a:rPr lang="en-US" sz="24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ts use different financial reporting standards than companies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Governmental Accounting Standards as promulgated by </a:t>
            </a: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GASB are covered at a basic level on the CPA Financial Accounting and Reporting (FAR) exam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They a</a:t>
            </a: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re covered at greater depth in the Business Analysis &amp; Reporting (BAR) exam</a:t>
            </a:r>
            <a:endParaRPr lang="en-US" sz="20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rimson Pro" pitchFamily="2" charset="0"/>
              <a:ea typeface="Inter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1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0" y="187585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Industry Comments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ACC2EE-DAB8-6343-A34C-CD8D8B73F58A}"/>
              </a:ext>
            </a:extLst>
          </p:cNvPr>
          <p:cNvSpPr txBox="1">
            <a:spLocks/>
          </p:cNvSpPr>
          <p:nvPr/>
        </p:nvSpPr>
        <p:spPr>
          <a:xfrm>
            <a:off x="270357" y="763623"/>
            <a:ext cx="8582590" cy="50122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latin typeface="Crimson Pro" pitchFamily="2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280ABD6-D01C-9D42-91DC-8725306BBEF3}"/>
              </a:ext>
            </a:extLst>
          </p:cNvPr>
          <p:cNvSpPr txBox="1">
            <a:spLocks/>
          </p:cNvSpPr>
          <p:nvPr/>
        </p:nvSpPr>
        <p:spPr>
          <a:xfrm>
            <a:off x="270358" y="883908"/>
            <a:ext cx="8582590" cy="3769868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[W]e are already seeing a growing shortage of CPAs working in state and local government accounting functions or with CPA firms qualified to perform governmental audits. </a:t>
            </a:r>
            <a:r>
              <a:rPr lang="en-US" sz="2000" dirty="0">
                <a:solidFill>
                  <a:srgbClr val="FF0000"/>
                </a:solidFill>
                <a:latin typeface="Crimson Pro" pitchFamily="2" charset="0"/>
                <a:ea typeface="Inter" panose="02000503000000020004" pitchFamily="2" charset="0"/>
              </a:rPr>
              <a:t>Inadequately staffed government accounting departments and insufficiently qualified audit firms leads to delays in audits and reporting of required public information.</a:t>
            </a: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 Smaller local governments and regional based firms that serve government clients will likely be the most adversely impacted. Further, it may lead to lower quality work and avoidable audit failures.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- California Society of CPAs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Crimson Pro" pitchFamily="2" charset="0"/>
              <a:ea typeface="Inter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Crimson Pro" pitchFamily="2" charset="0"/>
              </a:rPr>
              <a:t>[A]</a:t>
            </a:r>
            <a:r>
              <a:rPr lang="en-US" sz="2000" b="0" i="0" u="none" strike="noStrike" baseline="0" dirty="0" err="1">
                <a:latin typeface="Crimson Pro" pitchFamily="2" charset="0"/>
              </a:rPr>
              <a:t>udit</a:t>
            </a:r>
            <a:r>
              <a:rPr lang="en-US" sz="2000" b="0" i="0" u="none" strike="noStrike" baseline="0" dirty="0">
                <a:latin typeface="Crimson Pro" pitchFamily="2" charset="0"/>
              </a:rPr>
              <a:t> quality at SLGs continues to be problematic at both large and small firms, with the profession responding to this problem by establishing the Governmental Audit Quality Center</a:t>
            </a:r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.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- Illinois Auditor General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rgbClr val="000000"/>
              </a:solidFill>
              <a:effectLst/>
              <a:latin typeface="Crimson Pro" pitchFamily="2" charset="0"/>
            </a:endParaRPr>
          </a:p>
          <a:p>
            <a:pPr algn="l"/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110A6-2D52-D9C1-C791-20719150AECD}"/>
              </a:ext>
            </a:extLst>
          </p:cNvPr>
          <p:cNvSpPr txBox="1"/>
          <p:nvPr/>
        </p:nvSpPr>
        <p:spPr>
          <a:xfrm>
            <a:off x="287450" y="4653776"/>
            <a:ext cx="6708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rimson Pro" pitchFamily="2" charset="0"/>
              </a:rPr>
              <a:t>Source: </a:t>
            </a:r>
            <a:r>
              <a:rPr lang="en-US" sz="1600" dirty="0">
                <a:latin typeface="Crimson Pro" pitchFamily="2" charset="0"/>
                <a:hlinkClick r:id="rId3"/>
              </a:rPr>
              <a:t>AICPA, Comments on Proposed Changes to CPA Exam, 2020</a:t>
            </a:r>
            <a:endParaRPr lang="en-US" sz="1600" dirty="0">
              <a:latin typeface="Crimson Pro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0D0D2-7B07-924E-9CE6-D0A46DAD0941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C9447B-10A4-C9B6-EB96-DE46A2B53E9E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5965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1" y="178419"/>
            <a:ext cx="6360625" cy="38353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Municipal Audit Lags are High and Increasing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ACC2EE-DAB8-6343-A34C-CD8D8B73F58A}"/>
              </a:ext>
            </a:extLst>
          </p:cNvPr>
          <p:cNvSpPr txBox="1">
            <a:spLocks/>
          </p:cNvSpPr>
          <p:nvPr/>
        </p:nvSpPr>
        <p:spPr>
          <a:xfrm>
            <a:off x="270357" y="763623"/>
            <a:ext cx="8582590" cy="50122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latin typeface="Crimson Pro" pitchFamily="2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280ABD6-D01C-9D42-91DC-8725306BBEF3}"/>
              </a:ext>
            </a:extLst>
          </p:cNvPr>
          <p:cNvSpPr txBox="1">
            <a:spLocks/>
          </p:cNvSpPr>
          <p:nvPr/>
        </p:nvSpPr>
        <p:spPr>
          <a:xfrm>
            <a:off x="7378520" y="790427"/>
            <a:ext cx="1505128" cy="4262723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b="1" dirty="0">
              <a:solidFill>
                <a:srgbClr val="000000"/>
              </a:solidFill>
              <a:latin typeface="Crimson Pro" pitchFamily="2" charset="0"/>
              <a:ea typeface="Inter" panose="02000503000000020004" pitchFamily="2" charset="0"/>
            </a:endParaRPr>
          </a:p>
          <a:p>
            <a:pPr algn="l"/>
            <a:r>
              <a:rPr lang="en-US" sz="1600" i="0" dirty="0">
                <a:solidFill>
                  <a:srgbClr val="000000"/>
                </a:solidFill>
                <a:effectLst/>
                <a:latin typeface="Crimson Pro" pitchFamily="2" charset="0"/>
                <a:ea typeface="Inter" panose="02000503000000020004" pitchFamily="2" charset="0"/>
              </a:rPr>
              <a:t>“Staffing shortages and an insufficient number of auditors have recently been cited as the primary reason for slower audit times by public sector auditors”</a:t>
            </a:r>
          </a:p>
          <a:p>
            <a:pPr algn="l"/>
            <a:endParaRPr lang="en-US" sz="16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rimson Pro" pitchFamily="2" charset="0"/>
                <a:ea typeface="Inter" panose="02000503000000020004" pitchFamily="2" charset="0"/>
              </a:rPr>
              <a:t>Source: Merritt Research Services and Government Finance Research Center (UIC)</a:t>
            </a:r>
            <a:endParaRPr lang="en-US" sz="1400" i="0" dirty="0">
              <a:solidFill>
                <a:srgbClr val="000000"/>
              </a:solidFill>
              <a:effectLst/>
              <a:latin typeface="Crimson Pro" pitchFamily="2" charset="0"/>
              <a:ea typeface="Inter" panose="02000503000000020004" pitchFamily="2" charset="0"/>
            </a:endParaRP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Crimson Pro" pitchFamily="2" charset="0"/>
            </a:endParaRPr>
          </a:p>
          <a:p>
            <a:pPr algn="l"/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F456-6B87-11E3-8A6C-D3D4C07D4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05" y="722832"/>
            <a:ext cx="7108164" cy="4473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76A614-62B9-BB26-7CAC-E51934282524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672EF2-F117-E9F0-C8BF-A835C8CCF8F8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08176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1" y="178419"/>
            <a:ext cx="6360625" cy="38353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Range of State Audit Lags – FY 2022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ACC2EE-DAB8-6343-A34C-CD8D8B73F58A}"/>
              </a:ext>
            </a:extLst>
          </p:cNvPr>
          <p:cNvSpPr txBox="1">
            <a:spLocks/>
          </p:cNvSpPr>
          <p:nvPr/>
        </p:nvSpPr>
        <p:spPr>
          <a:xfrm>
            <a:off x="270357" y="763623"/>
            <a:ext cx="8582590" cy="50122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latin typeface="Crimson Pro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76A614-62B9-BB26-7CAC-E51934282524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672EF2-F117-E9F0-C8BF-A835C8CCF8F8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D17C3-5120-FCFC-D2C8-ABFD81A3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4" y="790427"/>
            <a:ext cx="2503003" cy="4163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7DC05-5D04-77C7-DE56-EBF5C4183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639" y="796110"/>
            <a:ext cx="2181279" cy="4174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F71D39-CF8A-13E0-542A-98BD08397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311" y="782797"/>
            <a:ext cx="2503004" cy="41638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946AED-C702-EC31-FDA9-46D91F6FC970}"/>
              </a:ext>
            </a:extLst>
          </p:cNvPr>
          <p:cNvSpPr txBox="1"/>
          <p:nvPr/>
        </p:nvSpPr>
        <p:spPr>
          <a:xfrm>
            <a:off x="7778750" y="3702050"/>
            <a:ext cx="123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rimson Pro"/>
              </a:rPr>
              <a:t>Source: Truth in Accounting, Financial State of the States</a:t>
            </a:r>
          </a:p>
        </p:txBody>
      </p:sp>
    </p:spTree>
    <p:extLst>
      <p:ext uri="{BB962C8B-B14F-4D97-AF65-F5344CB8AC3E}">
        <p14:creationId xmlns:p14="http://schemas.microsoft.com/office/powerpoint/2010/main" val="16735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1" y="178419"/>
            <a:ext cx="6360625" cy="38353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Ultra-Late Government Audits (As of 4/9/2024)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3BDF39-1A52-204A-A15A-0AA719C1E743}"/>
              </a:ext>
            </a:extLst>
          </p:cNvPr>
          <p:cNvSpPr txBox="1">
            <a:spLocks/>
          </p:cNvSpPr>
          <p:nvPr/>
        </p:nvSpPr>
        <p:spPr>
          <a:xfrm>
            <a:off x="8929530" y="4954280"/>
            <a:ext cx="263400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endParaRPr lang="en-US" sz="1100" b="1" spc="-20" dirty="0">
              <a:solidFill>
                <a:schemeClr val="bg1"/>
              </a:solidFill>
              <a:latin typeface="Inter Black" panose="020B0502030000000004" pitchFamily="34" charset="0"/>
              <a:ea typeface="Inter Black" panose="020B0502030000000004" pitchFamily="34" charset="0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DF8A8E2D-6D8A-CB6C-FFA1-AAA3D216A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22954"/>
              </p:ext>
            </p:extLst>
          </p:nvPr>
        </p:nvGraphicFramePr>
        <p:xfrm>
          <a:off x="679458" y="692778"/>
          <a:ext cx="7950665" cy="3956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1193">
                  <a:extLst>
                    <a:ext uri="{9D8B030D-6E8A-4147-A177-3AD203B41FA5}">
                      <a16:colId xmlns:a16="http://schemas.microsoft.com/office/drawing/2014/main" val="1043532966"/>
                    </a:ext>
                  </a:extLst>
                </a:gridCol>
                <a:gridCol w="1512071">
                  <a:extLst>
                    <a:ext uri="{9D8B030D-6E8A-4147-A177-3AD203B41FA5}">
                      <a16:colId xmlns:a16="http://schemas.microsoft.com/office/drawing/2014/main" val="603661898"/>
                    </a:ext>
                  </a:extLst>
                </a:gridCol>
                <a:gridCol w="2487401">
                  <a:extLst>
                    <a:ext uri="{9D8B030D-6E8A-4147-A177-3AD203B41FA5}">
                      <a16:colId xmlns:a16="http://schemas.microsoft.com/office/drawing/2014/main" val="736882926"/>
                    </a:ext>
                  </a:extLst>
                </a:gridCol>
              </a:tblGrid>
              <a:tr h="6527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rimson Pro" pitchFamily="2" charset="0"/>
                        </a:rPr>
                        <a:t>Governmental Entity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rimson Pro" pitchFamily="2" charset="0"/>
                        </a:rPr>
                        <a:t>Population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rimson Pro" pitchFamily="2" charset="0"/>
                        </a:rPr>
                        <a:t>Latest Available Audit (Fiscal Year Ending)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4586921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Mt. Vernon, NY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71,714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12/31/2016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5199039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Chester, PA </a:t>
                      </a:r>
                      <a:r>
                        <a:rPr lang="en-US" sz="2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rimson Pro" pitchFamily="2" charset="0"/>
                        </a:rPr>
                        <a:t>(in Chapter 9 bankruptcy)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33,449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12/31/2018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09062861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Hopewell, VA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22,962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6/30/2019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16818726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Stonecrest, GA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61,087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12/31/2019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7509618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Compton, CA </a:t>
                      </a: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rimson Pro" pitchFamily="2" charset="0"/>
                        </a:rPr>
                        <a:t>(also skipped 2014-2017)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91,988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6/30/2020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0718346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Columbus, MS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23,273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9/30/2020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96647109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Pullwan, WA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32,508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12/31/2020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47836548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Cicero, IL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81,919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12/31/2020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76146600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Novato,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52,184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6/30/2021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8828149"/>
                  </a:ext>
                </a:extLst>
              </a:tr>
              <a:tr h="32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Puerto Rico*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3,205,691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6/30/2021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4407319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8281CE7-0720-B28D-FF9B-D1523D9C7EAE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5CBDE8-8516-B075-35C9-A8951BBF060F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99908-86C7-54DF-0C76-E03AAADFAB9C}"/>
              </a:ext>
            </a:extLst>
          </p:cNvPr>
          <p:cNvSpPr txBox="1"/>
          <p:nvPr/>
        </p:nvSpPr>
        <p:spPr>
          <a:xfrm>
            <a:off x="376548" y="4725028"/>
            <a:ext cx="825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rimson Pro" pitchFamily="2" charset="0"/>
              </a:rPr>
              <a:t>*Update: Puerto Rico’s FY 2022 ACFR was filed on 4/10/24, which is 650 days after FYE.</a:t>
            </a:r>
          </a:p>
        </p:txBody>
      </p:sp>
    </p:spTree>
    <p:extLst>
      <p:ext uri="{BB962C8B-B14F-4D97-AF65-F5344CB8AC3E}">
        <p14:creationId xmlns:p14="http://schemas.microsoft.com/office/powerpoint/2010/main" val="18916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1" y="178419"/>
            <a:ext cx="6360625" cy="38353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Credit Rating Implications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ACC2EE-DAB8-6343-A34C-CD8D8B73F58A}"/>
              </a:ext>
            </a:extLst>
          </p:cNvPr>
          <p:cNvSpPr txBox="1">
            <a:spLocks/>
          </p:cNvSpPr>
          <p:nvPr/>
        </p:nvSpPr>
        <p:spPr>
          <a:xfrm>
            <a:off x="270357" y="763623"/>
            <a:ext cx="8582590" cy="50122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dirty="0">
              <a:latin typeface="Crimson Pro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1E0F9-6510-112F-66F1-4784E500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6" y="795337"/>
            <a:ext cx="7156355" cy="2833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6AD1E-8343-C6F7-262E-A486E5244806}"/>
              </a:ext>
            </a:extLst>
          </p:cNvPr>
          <p:cNvSpPr txBox="1"/>
          <p:nvPr/>
        </p:nvSpPr>
        <p:spPr>
          <a:xfrm>
            <a:off x="2698595" y="3569479"/>
            <a:ext cx="413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0" dirty="0">
                <a:solidFill>
                  <a:srgbClr val="000000"/>
                </a:solidFill>
                <a:effectLst/>
                <a:latin typeface="Crimson Pro" pitchFamily="2" charset="0"/>
              </a:rPr>
              <a:t>- </a:t>
            </a:r>
            <a:r>
              <a:rPr lang="en-US" sz="1800" i="0" dirty="0">
                <a:solidFill>
                  <a:srgbClr val="000000"/>
                </a:solidFill>
                <a:effectLst/>
                <a:latin typeface="Crimson Pro" pitchFamily="2" charset="0"/>
                <a:hlinkClick r:id="rId4"/>
              </a:rPr>
              <a:t>Liz Farmer, Route Fifty, Apri</a:t>
            </a:r>
            <a:r>
              <a:rPr lang="en-US" sz="1800" dirty="0">
                <a:solidFill>
                  <a:srgbClr val="000000"/>
                </a:solidFill>
                <a:latin typeface="Crimson Pro" pitchFamily="2" charset="0"/>
                <a:hlinkClick r:id="rId4"/>
              </a:rPr>
              <a:t>l 18, 2023</a:t>
            </a:r>
            <a:endParaRPr lang="en-US" sz="1800" i="0" dirty="0">
              <a:solidFill>
                <a:srgbClr val="000000"/>
              </a:solidFill>
              <a:effectLst/>
              <a:latin typeface="Crimson Pr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A5843-C0CD-CC94-91FC-A3320C80F733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0E1528-2A70-7723-40B8-D7DB19F6C584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29698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DF5CA0-1FB9-EA18-AD79-25FED7B581DB}"/>
              </a:ext>
            </a:extLst>
          </p:cNvPr>
          <p:cNvGrpSpPr/>
          <p:nvPr/>
        </p:nvGrpSpPr>
        <p:grpSpPr>
          <a:xfrm>
            <a:off x="0" y="-2561"/>
            <a:ext cx="9154316" cy="672703"/>
            <a:chOff x="0" y="-2561"/>
            <a:chExt cx="9154316" cy="6727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5092B1-E4C9-BB41-987B-9B0AD00C370B}"/>
                </a:ext>
              </a:extLst>
            </p:cNvPr>
            <p:cNvSpPr/>
            <p:nvPr/>
          </p:nvSpPr>
          <p:spPr>
            <a:xfrm>
              <a:off x="0" y="-2561"/>
              <a:ext cx="9154316" cy="672703"/>
            </a:xfrm>
            <a:prstGeom prst="rect">
              <a:avLst/>
            </a:prstGeom>
            <a:gradFill flip="none" rotWithShape="1">
              <a:gsLst>
                <a:gs pos="67000">
                  <a:srgbClr val="003DA5">
                    <a:alpha val="48000"/>
                  </a:srgbClr>
                </a:gs>
                <a:gs pos="34000">
                  <a:srgbClr val="003DA5"/>
                </a:gs>
                <a:gs pos="0">
                  <a:srgbClr val="003DA5"/>
                </a:gs>
                <a:gs pos="86000">
                  <a:srgbClr val="8B847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B4CE0-A97D-634C-9AE8-7946728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941969" y="90350"/>
              <a:ext cx="910978" cy="47160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4B34B81-B26E-E942-A950-1587D03B8283}"/>
              </a:ext>
            </a:extLst>
          </p:cNvPr>
          <p:cNvSpPr txBox="1">
            <a:spLocks/>
          </p:cNvSpPr>
          <p:nvPr/>
        </p:nvSpPr>
        <p:spPr>
          <a:xfrm>
            <a:off x="287451" y="178419"/>
            <a:ext cx="6360625" cy="38353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bg1"/>
                </a:solidFill>
                <a:latin typeface="Crimson Pro" pitchFamily="2" charset="77"/>
              </a:rPr>
              <a:t>Challenges with Audit Quality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D3D5F-EF3A-3246-8BCF-3FB4BE7CB18C}"/>
              </a:ext>
            </a:extLst>
          </p:cNvPr>
          <p:cNvSpPr txBox="1">
            <a:spLocks/>
          </p:cNvSpPr>
          <p:nvPr/>
        </p:nvSpPr>
        <p:spPr>
          <a:xfrm>
            <a:off x="287451" y="418472"/>
            <a:ext cx="6360625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"/>
              </a:lnSpc>
            </a:pPr>
            <a:endParaRPr lang="en-US" sz="1200" spc="10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DF8A8E2D-6D8A-CB6C-FFA1-AAA3D216A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17693"/>
              </p:ext>
            </p:extLst>
          </p:nvPr>
        </p:nvGraphicFramePr>
        <p:xfrm>
          <a:off x="498088" y="802007"/>
          <a:ext cx="7830904" cy="3730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7147">
                  <a:extLst>
                    <a:ext uri="{9D8B030D-6E8A-4147-A177-3AD203B41FA5}">
                      <a16:colId xmlns:a16="http://schemas.microsoft.com/office/drawing/2014/main" val="1043532966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736882926"/>
                    </a:ext>
                  </a:extLst>
                </a:gridCol>
              </a:tblGrid>
              <a:tr h="11175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rimson Pro" pitchFamily="2" charset="0"/>
                        </a:rPr>
                        <a:t>Financial Statement Deficiency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rimson Pro" pitchFamily="2" charset="0"/>
                        </a:rPr>
                        <a:t>Percentage Displaying Deficiency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4586921"/>
                  </a:ext>
                </a:extLst>
              </a:tr>
              <a:tr h="7475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The financial statements or notes to financial statements contained mathematical errors (not related to rounding). 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5199039"/>
                  </a:ext>
                </a:extLst>
              </a:tr>
              <a:tr h="11175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The note on Other Postemployment Benefits did not include a brief description of the types of benefits and the authority under which benefit provisions are established or amended.  </a:t>
                      </a:r>
                      <a:endParaRPr lang="en-US" sz="2000" b="0" i="0" u="none" strike="noStrike" baseline="0" dirty="0">
                        <a:solidFill>
                          <a:srgbClr val="FF0000"/>
                        </a:solidFill>
                        <a:effectLst/>
                        <a:latin typeface="Crimson Pro" pitchFamily="2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27%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09062861"/>
                  </a:ext>
                </a:extLst>
              </a:tr>
              <a:tr h="7475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Legal authority of the primary government and each component unit not included.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rimson Pro" pitchFamily="2" charset="0"/>
                        </a:rPr>
                        <a:t>10%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168187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8AB1DC-1780-C6A5-153C-FB1E56D02212}"/>
              </a:ext>
            </a:extLst>
          </p:cNvPr>
          <p:cNvSpPr txBox="1"/>
          <p:nvPr/>
        </p:nvSpPr>
        <p:spPr>
          <a:xfrm>
            <a:off x="498088" y="4757854"/>
            <a:ext cx="7830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rimson Pro" pitchFamily="2" charset="0"/>
              </a:rPr>
              <a:t>Source: Florida Auditor General,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rimson Pro" pitchFamily="2" charset="0"/>
                <a:hlinkClick r:id="rId3"/>
              </a:rPr>
              <a:t>Review Of Local Governmental Entity 2021-22 Fiscal Year Audit Reports</a:t>
            </a:r>
            <a:r>
              <a:rPr lang="en-US" sz="1400" dirty="0">
                <a:latin typeface="Crimson Pro" pitchFamily="2" charset="0"/>
                <a:hlinkClick r:id="rId3"/>
              </a:rPr>
              <a:t> </a:t>
            </a:r>
            <a:endParaRPr lang="en-US" sz="1400" dirty="0">
              <a:latin typeface="Crimson Pro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2CB07-5CB8-0A86-1193-5D38EFE433DA}"/>
              </a:ext>
            </a:extLst>
          </p:cNvPr>
          <p:cNvSpPr/>
          <p:nvPr/>
        </p:nvSpPr>
        <p:spPr>
          <a:xfrm>
            <a:off x="8883648" y="4883651"/>
            <a:ext cx="274330" cy="27433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E4EF8A-285D-F652-8741-4CF52A34A2CF}"/>
              </a:ext>
            </a:extLst>
          </p:cNvPr>
          <p:cNvSpPr txBox="1">
            <a:spLocks/>
          </p:cNvSpPr>
          <p:nvPr/>
        </p:nvSpPr>
        <p:spPr>
          <a:xfrm>
            <a:off x="8852947" y="4954280"/>
            <a:ext cx="339983" cy="371955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US" sz="1100" b="1" spc="-20" dirty="0">
                <a:solidFill>
                  <a:schemeClr val="bg1"/>
                </a:solidFill>
                <a:latin typeface="Inter Black" panose="020B0502030000000004" pitchFamily="34" charset="0"/>
                <a:ea typeface="Inter Black" panose="020B0502030000000004" pitchFamily="34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205423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3869</TotalTime>
  <Words>526</Words>
  <Application>Microsoft Office PowerPoint</Application>
  <PresentationFormat>On-screen Show (16:9)</PresentationFormat>
  <Paragraphs>84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Crimson Pro</vt:lpstr>
      <vt:lpstr>Inter</vt:lpstr>
      <vt:lpstr>Inter Black</vt:lpstr>
      <vt:lpstr>Times New Roman</vt:lpstr>
      <vt:lpstr>Office Theme</vt:lpstr>
      <vt:lpstr>Government Accounting Dimension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Roshni Ashar</dc:creator>
  <cp:lastModifiedBy>Marc Joffe</cp:lastModifiedBy>
  <cp:revision>33</cp:revision>
  <dcterms:created xsi:type="dcterms:W3CDTF">2020-01-10T15:35:10Z</dcterms:created>
  <dcterms:modified xsi:type="dcterms:W3CDTF">2024-04-16T17:11:15Z</dcterms:modified>
</cp:coreProperties>
</file>