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56" r:id="rId5"/>
    <p:sldId id="258" r:id="rId6"/>
    <p:sldId id="261" r:id="rId7"/>
    <p:sldId id="263" r:id="rId8"/>
    <p:sldId id="311" r:id="rId9"/>
    <p:sldId id="260" r:id="rId10"/>
    <p:sldId id="313" r:id="rId11"/>
    <p:sldId id="301" r:id="rId12"/>
    <p:sldId id="286" r:id="rId13"/>
    <p:sldId id="302" r:id="rId14"/>
    <p:sldId id="303" r:id="rId15"/>
    <p:sldId id="300" r:id="rId16"/>
    <p:sldId id="314" r:id="rId17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wati Joshi" userId="4460c28c-9986-45fc-ba7e-8021d1092c69" providerId="ADAL" clId="{00270A35-CD4A-404A-A36D-E685697162E7}"/>
    <pc:docChg chg="modSld">
      <pc:chgData name="Swati Joshi" userId="4460c28c-9986-45fc-ba7e-8021d1092c69" providerId="ADAL" clId="{00270A35-CD4A-404A-A36D-E685697162E7}" dt="2022-01-05T20:12:41.709" v="19" actId="20577"/>
      <pc:docMkLst>
        <pc:docMk/>
      </pc:docMkLst>
      <pc:sldChg chg="modSp mod">
        <pc:chgData name="Swati Joshi" userId="4460c28c-9986-45fc-ba7e-8021d1092c69" providerId="ADAL" clId="{00270A35-CD4A-404A-A36D-E685697162E7}" dt="2022-01-05T20:12:41.709" v="19" actId="20577"/>
        <pc:sldMkLst>
          <pc:docMk/>
          <pc:sldMk cId="1282337930" sldId="258"/>
        </pc:sldMkLst>
        <pc:spChg chg="mod">
          <ac:chgData name="Swati Joshi" userId="4460c28c-9986-45fc-ba7e-8021d1092c69" providerId="ADAL" clId="{00270A35-CD4A-404A-A36D-E685697162E7}" dt="2022-01-05T20:12:41.709" v="19" actId="20577"/>
          <ac:spMkLst>
            <pc:docMk/>
            <pc:sldMk cId="1282337930" sldId="258"/>
            <ac:spMk id="3" creationId="{E634F435-D984-4BDA-B3CD-6F09F57FD23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49C2B89A-27CD-418A-A90F-F836AE410207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52C69401-5BB5-41E3-A3FF-61B66409E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3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Main reason for the decline is not the slowdown in economic growth, it is the widening distribution of income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000645">
              <a:defRPr/>
            </a:pPr>
            <a:fld id="{6864E993-EE8C-4AFE-8580-A30ABB30E623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1000645">
                <a:defRPr/>
              </a:pPr>
              <a:t>12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FF757F-D377-41AB-BB35-165B8BC8B52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1000645">
              <a:defRPr/>
            </a:pPr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004997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B3A66-620D-441F-9FCD-527E6D85E0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80A62B-231B-4003-852E-76B7CA8E4F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0D429-BDB2-4E3A-80D0-8C3781B73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9463-65EC-4D1C-B341-DE8D45B7CB02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8944B8-EE59-4710-95CA-E068633CD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6114A-17AA-41C4-855F-6871EE627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CE2A6-C846-4BA5-AB37-2D2AC9521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316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7CF1D-1A22-4A46-AE25-5720CC74D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8816B-D29F-4667-8675-9840F9C228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CDF94F-EF18-4F13-A29D-5C2167AFB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9463-65EC-4D1C-B341-DE8D45B7CB02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1D06E-4ED4-4C78-8E25-B79E10616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478C04-BB63-4F23-A3C4-9FDB487C8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CE2A6-C846-4BA5-AB37-2D2AC9521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038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F94ED-217A-45FD-AEA6-B3FDBD19F2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1CBD95-7158-4A49-A688-EA91215830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9DD70-886D-4798-8BDA-4FF743B42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9463-65EC-4D1C-B341-DE8D45B7CB02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F08623-285C-4D6F-8768-D8216A941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40DAA1-7CB3-4901-A49C-9D9824B23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CE2A6-C846-4BA5-AB37-2D2AC9521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23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06BE1-B3D1-4FA8-95CC-CF7F747F3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5F99F-3116-4383-A752-1984EBB87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119E61-89A6-4903-9998-3508C4A6E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9463-65EC-4D1C-B341-DE8D45B7CB02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98414-B0A2-45FD-9701-6E5B3045E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AEDD49-6A1B-41E2-AC99-47EE459B8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CE2A6-C846-4BA5-AB37-2D2AC9521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346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15594-F1AF-439C-8D8E-866CF1C8C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17F71B-DBC7-4398-BBAE-CC2A6E156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0ACB7A-F43D-4141-886E-BC263DF3F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9463-65EC-4D1C-B341-DE8D45B7CB02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8BDFD-2580-45A5-83C7-EAE9CFF04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DF0CA-0C6E-4B95-BECD-FF92D7101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CE2A6-C846-4BA5-AB37-2D2AC9521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53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21288-6D09-4DB8-AC68-9F189534C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95DD1-501D-43A2-B8EC-E3C3049F78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2B9BAE-2F35-4C3F-B69C-88ADECC8E2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DBAAAE-535D-4ED5-AD99-D824E16A4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9463-65EC-4D1C-B341-DE8D45B7CB02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5630C9-7C0E-4F0D-836D-4282DA523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D43D54-D38A-4842-9760-2710CA6CD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CE2A6-C846-4BA5-AB37-2D2AC9521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203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1BD0B-D4FF-487C-A18C-6D70F70DE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737D6E-456E-4A18-AB43-8E4C944034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2E3E4D-5BBD-4D19-8545-53ADFDA0BD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802018-11A3-4FF2-91B4-511B59A6B5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33A2A6-1BF1-4907-B26C-7D67AB0FAE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1D6D83-14CD-412C-8CF3-6F1D10D55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9463-65EC-4D1C-B341-DE8D45B7CB02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DA3D32-E95A-485E-AF0B-138FCA370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92DCD2-7447-488E-A2BF-BD03A72A9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CE2A6-C846-4BA5-AB37-2D2AC9521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210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86335-17E5-4515-B8EC-F7B9DA58B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CA2821-649F-4B6B-AD9D-38C83A04C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9463-65EC-4D1C-B341-DE8D45B7CB02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209F1F-3821-435D-806E-4387A9B9D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1519A1-A19B-4AAA-AAD3-355D0A613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CE2A6-C846-4BA5-AB37-2D2AC9521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444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817A37-4314-42DF-94F1-5F3BAF307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9463-65EC-4D1C-B341-DE8D45B7CB02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7DD402-4493-4170-90E0-10BEF2F4E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43F693-AF76-4DD7-B537-3FC3E09FD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CE2A6-C846-4BA5-AB37-2D2AC9521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728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96FB6-479F-409C-A706-D30F06C04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55DCC-0EAF-49A8-9E20-C26642048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A5B34C-219A-4901-BDC3-FF92FD099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4AF02F-1C85-4F8D-909F-58A5BC2D7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9463-65EC-4D1C-B341-DE8D45B7CB02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15997E-35D6-41AB-80E7-F9585D63B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55846C-2616-4E9B-B0EF-695870462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CE2A6-C846-4BA5-AB37-2D2AC9521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147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B84DA-70C3-4CE6-8972-B54A2180C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A81D64-1512-4521-A799-5643F9831D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FEE820-FCF8-44FE-8E03-12BDFADA1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517AC3-13C6-49F1-9583-5D6C43338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D9463-65EC-4D1C-B341-DE8D45B7CB02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A6EB02-6908-48D5-AF87-3DAFA8D46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30019A-F537-460C-AA24-9CCC9D2D1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CE2A6-C846-4BA5-AB37-2D2AC9521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62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338BED-B493-4ADF-9781-ADC46543E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7EFAFB-BB8A-482C-9A72-D0954AB368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E8D62-286C-4F7E-AB1E-11BAF440EE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D9463-65EC-4D1C-B341-DE8D45B7CB02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B4D592-46F4-4CCF-ABA2-4723958DEA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3A3D9C-52F2-4B4A-AFF5-1F5056354A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CE2A6-C846-4BA5-AB37-2D2AC95212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811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7D5BF-DC26-47BC-8F48-B481EE50DB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Notes on the Budget Outlook and Fiscal Policy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9795A5-F62B-4466-94C5-F307D15CD7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Gale</a:t>
            </a:r>
          </a:p>
          <a:p>
            <a:r>
              <a:rPr lang="en-US" dirty="0"/>
              <a:t>Brookings Institution and Tax Policy Center</a:t>
            </a:r>
          </a:p>
          <a:p>
            <a:r>
              <a:rPr lang="en-US" dirty="0"/>
              <a:t>January 11, 20202</a:t>
            </a:r>
          </a:p>
        </p:txBody>
      </p:sp>
    </p:spTree>
    <p:extLst>
      <p:ext uri="{BB962C8B-B14F-4D97-AF65-F5344CB8AC3E}">
        <p14:creationId xmlns:p14="http://schemas.microsoft.com/office/powerpoint/2010/main" val="783470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13F07-CAC4-4879-A3BE-125C353A3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035" y="109537"/>
            <a:ext cx="10515600" cy="1325563"/>
          </a:xfrm>
        </p:spPr>
        <p:txBody>
          <a:bodyPr/>
          <a:lstStyle/>
          <a:p>
            <a:r>
              <a:rPr lang="en-US">
                <a:latin typeface="+mn-lt"/>
                <a:cs typeface="Times New Roman" panose="02020603050405020304" pitchFamily="18" charset="0"/>
              </a:rPr>
              <a:t>Taxes and Growth: U.S. History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BC8E90-9557-436F-8C84-51566A065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121A1-E0C7-48B8-8C26-2526FEB7BEAB}" type="slidenum">
              <a:rPr lang="en-US" smtClean="0"/>
              <a:t>10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119146-67C9-471B-9832-DDD1E376B2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2166" y="1455075"/>
            <a:ext cx="6877050" cy="528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4462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9917"/>
            <a:ext cx="10515600" cy="1325563"/>
          </a:xfrm>
        </p:spPr>
        <p:txBody>
          <a:bodyPr>
            <a:normAutofit/>
          </a:bodyPr>
          <a:lstStyle/>
          <a:p>
            <a:r>
              <a:rPr lang="en-US">
                <a:cs typeface="Times New Roman" panose="02020603050405020304" pitchFamily="18" charset="0"/>
              </a:rPr>
              <a:t>Taxes and Growth: Cross-Country Evidence (1970-2015)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FD594E-FFDA-4A07-BCCE-4824557660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6245" y="1495871"/>
            <a:ext cx="7259510" cy="5272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982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9275"/>
            <a:ext cx="10515600" cy="1100714"/>
          </a:xfrm>
        </p:spPr>
        <p:txBody>
          <a:bodyPr>
            <a:normAutofit/>
          </a:bodyPr>
          <a:lstStyle/>
          <a:p>
            <a:r>
              <a:rPr lang="en-US" sz="3600">
                <a:latin typeface="+mn-lt"/>
                <a:cs typeface="Times New Roman" panose="02020603050405020304" pitchFamily="18" charset="0"/>
              </a:rPr>
              <a:t>Will Future Generations Be Better Off Than We Are?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905200" y="1513469"/>
            <a:ext cx="10515600" cy="7911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5E7CE-FD3B-4F14-AF50-7644EFA42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1121A1-E0C7-48B8-8C26-2526FEB7BEA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01A74A4-2E23-4A37-983A-E76E5E77F9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3354" y="1367719"/>
            <a:ext cx="7206097" cy="5230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9772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C59C9-A85B-4CCB-A87F-CC7432F1D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more information</a:t>
            </a:r>
          </a:p>
        </p:txBody>
      </p:sp>
      <p:pic>
        <p:nvPicPr>
          <p:cNvPr id="1026" name="Picture 2" descr="Fiscal Therapy eBook by William G. Gale - 9780190645434 | Rakuten Kobo  United States">
            <a:extLst>
              <a:ext uri="{FF2B5EF4-FFF2-40B4-BE49-F238E27FC236}">
                <a16:creationId xmlns:a16="http://schemas.microsoft.com/office/drawing/2014/main" id="{E8746730-2DD5-4EF5-A5CB-D6F6DA7848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7684" y="1554480"/>
            <a:ext cx="3334124" cy="5069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612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2B5E1-B5DE-47B1-BA17-517A4B5A1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Deficit and Debt Patterns – Past and Future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4F435-D984-4BDA-B3CD-6F09F57FD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the distant past (pre-Reagan)</a:t>
            </a:r>
          </a:p>
          <a:p>
            <a:pPr lvl="1"/>
            <a:r>
              <a:rPr lang="en-US" dirty="0"/>
              <a:t>Deficits caused by defense build-ups during major wars (or by depressions)</a:t>
            </a:r>
          </a:p>
          <a:p>
            <a:pPr lvl="1"/>
            <a:r>
              <a:rPr lang="en-US" dirty="0"/>
              <a:t>Debt/GDP fell after wars because of cuts in defense </a:t>
            </a:r>
          </a:p>
          <a:p>
            <a:r>
              <a:rPr lang="en-US" dirty="0"/>
              <a:t>The recent buildup has been very different</a:t>
            </a:r>
          </a:p>
          <a:p>
            <a:pPr lvl="1"/>
            <a:r>
              <a:rPr lang="en-US" dirty="0"/>
              <a:t>Debt/GDP = 39% in 2008</a:t>
            </a:r>
          </a:p>
          <a:p>
            <a:pPr lvl="1"/>
            <a:r>
              <a:rPr lang="en-US" dirty="0"/>
              <a:t>Debt/GDP = 70% in 2012 (Financial crises, Recession, Stimulus package) </a:t>
            </a:r>
          </a:p>
          <a:p>
            <a:pPr lvl="1"/>
            <a:r>
              <a:rPr lang="en-US" dirty="0"/>
              <a:t>Debt/GDP = 102% in 2021 (2017 tax cut, COVID, recession, relief, stimulus)  </a:t>
            </a:r>
          </a:p>
          <a:p>
            <a:r>
              <a:rPr lang="en-US" dirty="0"/>
              <a:t>Future deficits </a:t>
            </a:r>
          </a:p>
          <a:p>
            <a:pPr lvl="1"/>
            <a:r>
              <a:rPr lang="en-US" dirty="0"/>
              <a:t>Persistent and rising primary deficits (i.e., not counting interest payments)</a:t>
            </a:r>
          </a:p>
          <a:p>
            <a:pPr lvl="1"/>
            <a:r>
              <a:rPr lang="en-US" dirty="0"/>
              <a:t>Interest rate is key to sustainability </a:t>
            </a:r>
          </a:p>
        </p:txBody>
      </p:sp>
    </p:spTree>
    <p:extLst>
      <p:ext uri="{BB962C8B-B14F-4D97-AF65-F5344CB8AC3E}">
        <p14:creationId xmlns:p14="http://schemas.microsoft.com/office/powerpoint/2010/main" val="1282337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18AB5-68EA-490F-9969-083C6016A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care about deficits?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A4E1D-3440-43FD-8093-F0FAAD5CC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Hemingway (The Sun Also Rises)</a:t>
            </a:r>
          </a:p>
          <a:p>
            <a:pPr lvl="1"/>
            <a:r>
              <a:rPr lang="en-US" dirty="0"/>
              <a:t>Character 1: “How did you go bankrupt?” </a:t>
            </a:r>
          </a:p>
          <a:p>
            <a:pPr lvl="1"/>
            <a:r>
              <a:rPr lang="en-US" dirty="0"/>
              <a:t>Character 2:  “Two ways. Gradually, then suddenly”  </a:t>
            </a:r>
          </a:p>
          <a:p>
            <a:pPr lvl="1"/>
            <a:endParaRPr lang="en-US" dirty="0"/>
          </a:p>
          <a:p>
            <a:r>
              <a:rPr lang="en-US" dirty="0"/>
              <a:t> Suddenly:  Could U.S. debt cause a financial crisis?</a:t>
            </a:r>
          </a:p>
          <a:p>
            <a:pPr lvl="1"/>
            <a:r>
              <a:rPr lang="en-US" dirty="0"/>
              <a:t>Seems unlikely – we are not Greece.</a:t>
            </a:r>
          </a:p>
          <a:p>
            <a:pPr lvl="1"/>
            <a:r>
              <a:rPr lang="en-US" dirty="0"/>
              <a:t>We can pay our debt for decades to come.  We issue debt in our own currency.</a:t>
            </a:r>
          </a:p>
          <a:p>
            <a:pPr lvl="1"/>
            <a:r>
              <a:rPr lang="en-US" dirty="0"/>
              <a:t>2008 example. Japan example. </a:t>
            </a:r>
          </a:p>
          <a:p>
            <a:pPr lvl="1"/>
            <a:r>
              <a:rPr lang="en-US" dirty="0"/>
              <a:t>Caveat:  Policymakers could create a politically-induced crisis </a:t>
            </a:r>
          </a:p>
          <a:p>
            <a:pPr lvl="1"/>
            <a:endParaRPr lang="en-US" dirty="0"/>
          </a:p>
          <a:p>
            <a:r>
              <a:rPr lang="en-US" dirty="0"/>
              <a:t>Gradually:  Debt place burdens on future generations</a:t>
            </a:r>
          </a:p>
          <a:p>
            <a:pPr lvl="1"/>
            <a:r>
              <a:rPr lang="en-US" dirty="0"/>
              <a:t>Crowds out productive capital (“termites in the woodwork”) </a:t>
            </a:r>
          </a:p>
          <a:p>
            <a:pPr lvl="1"/>
            <a:r>
              <a:rPr lang="en-US" dirty="0"/>
              <a:t>Increases debt service payments in the future</a:t>
            </a:r>
          </a:p>
          <a:p>
            <a:pPr lvl="1"/>
            <a:r>
              <a:rPr lang="en-US" dirty="0"/>
              <a:t>This depends on interest rates, though.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177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23DE1-2ECC-439C-AA10-0F52BA5E5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not all debt is bad!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A72AF-05E1-43A0-ACF7-FF2405718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To finance needed wars, major investments in human and physical capital, anti-recession policy</a:t>
            </a:r>
          </a:p>
          <a:p>
            <a:pPr lvl="1"/>
            <a:r>
              <a:rPr lang="en-US" dirty="0"/>
              <a:t>Plus, investors world-wide want US debt for safety and liquidity (–&gt; low r) </a:t>
            </a:r>
          </a:p>
          <a:p>
            <a:endParaRPr lang="en-US" dirty="0"/>
          </a:p>
          <a:p>
            <a:r>
              <a:rPr lang="en-US" dirty="0"/>
              <a:t>We bequeath a lot of things to future generations besides debt</a:t>
            </a:r>
          </a:p>
          <a:p>
            <a:pPr lvl="1"/>
            <a:r>
              <a:rPr lang="en-US" dirty="0"/>
              <a:t>Infrastructure</a:t>
            </a:r>
          </a:p>
          <a:p>
            <a:pPr lvl="1"/>
            <a:r>
              <a:rPr lang="en-US" dirty="0"/>
              <a:t>Environment</a:t>
            </a:r>
          </a:p>
          <a:p>
            <a:pPr lvl="1"/>
            <a:r>
              <a:rPr lang="en-US" dirty="0"/>
              <a:t>Education system</a:t>
            </a:r>
          </a:p>
          <a:p>
            <a:pPr lvl="1"/>
            <a:r>
              <a:rPr lang="en-US" dirty="0"/>
              <a:t>Health system</a:t>
            </a:r>
          </a:p>
          <a:p>
            <a:endParaRPr lang="en-US" dirty="0"/>
          </a:p>
          <a:p>
            <a:r>
              <a:rPr lang="en-US" dirty="0"/>
              <a:t>So, how we spend the money matters, not just the debt</a:t>
            </a:r>
          </a:p>
        </p:txBody>
      </p:sp>
    </p:spTree>
    <p:extLst>
      <p:ext uri="{BB962C8B-B14F-4D97-AF65-F5344CB8AC3E}">
        <p14:creationId xmlns:p14="http://schemas.microsoft.com/office/powerpoint/2010/main" val="1177263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CB0E1-E686-470D-9BAC-03EE21950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key spending facts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EE78E-8C8F-4964-9EE4-34325A29D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8422"/>
            <a:ext cx="10515600" cy="4698541"/>
          </a:xfrm>
        </p:spPr>
        <p:txBody>
          <a:bodyPr>
            <a:normAutofit/>
          </a:bodyPr>
          <a:lstStyle/>
          <a:p>
            <a:r>
              <a:rPr lang="en-US" dirty="0"/>
              <a:t>Big 4:  Social Security, health care, defense, interest</a:t>
            </a:r>
          </a:p>
          <a:p>
            <a:pPr lvl="1"/>
            <a:r>
              <a:rPr lang="en-US" dirty="0"/>
              <a:t>Typically, about 70% of federal spending </a:t>
            </a:r>
          </a:p>
          <a:p>
            <a:pPr lvl="1"/>
            <a:r>
              <a:rPr lang="en-US" dirty="0"/>
              <a:t>In the next 10 years, &gt;100% of the increase in spending/GDP</a:t>
            </a:r>
          </a:p>
          <a:p>
            <a:r>
              <a:rPr lang="en-US" dirty="0"/>
              <a:t>Social security provides critical support for many households</a:t>
            </a:r>
          </a:p>
          <a:p>
            <a:pPr lvl="1"/>
            <a:r>
              <a:rPr lang="en-US" dirty="0"/>
              <a:t>SS accounts for &gt;50% of income for 40% of elderly HH (&gt;=90% for 14%)</a:t>
            </a:r>
          </a:p>
          <a:p>
            <a:r>
              <a:rPr lang="en-US" dirty="0"/>
              <a:t>Health spending is concentrated among high-cost episodes and individuals (</a:t>
            </a:r>
            <a:r>
              <a:rPr lang="en-US" dirty="0">
                <a:sym typeface="Wingdings" panose="05000000000000000000" pitchFamily="2" charset="2"/>
              </a:rPr>
              <a:t> HSA’s not very helpful) </a:t>
            </a:r>
            <a:endParaRPr lang="en-US" dirty="0"/>
          </a:p>
          <a:p>
            <a:r>
              <a:rPr lang="en-US" dirty="0"/>
              <a:t>Medicaid and CHIP provide health care to about 45% of U.S. kids </a:t>
            </a:r>
          </a:p>
          <a:p>
            <a:r>
              <a:rPr lang="en-US" dirty="0"/>
              <a:t>Solid, emerging evidence that investments in kids and low-income workers (EITC) pay economic and fiscal dividends over time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965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6F974-9D00-4E74-ADF2-DF8D6F066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Deficits are not a “spending problem”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9CDFC-E3D0-432A-82D8-3B97A377E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imbalance between taxes and spending</a:t>
            </a:r>
          </a:p>
          <a:p>
            <a:pPr lvl="1"/>
            <a:r>
              <a:rPr lang="en-US" dirty="0"/>
              <a:t>Which side of the scissors does the cutting?</a:t>
            </a:r>
          </a:p>
          <a:p>
            <a:r>
              <a:rPr lang="en-US" dirty="0"/>
              <a:t>Net interest is the result of prior deficits, not a new spending program</a:t>
            </a:r>
          </a:p>
          <a:p>
            <a:r>
              <a:rPr lang="en-US" dirty="0"/>
              <a:t>SS, health programs are the playing out of commitments made decades ago, not new spending programs</a:t>
            </a:r>
          </a:p>
          <a:p>
            <a:r>
              <a:rPr lang="en-US" dirty="0"/>
              <a:t>Politicians chose not to provide the financing needed at that time</a:t>
            </a:r>
          </a:p>
          <a:p>
            <a:r>
              <a:rPr lang="en-US" dirty="0"/>
              <a:t>Revenues have been cut and are not projected to rise very much </a:t>
            </a:r>
          </a:p>
        </p:txBody>
      </p:sp>
    </p:spTree>
    <p:extLst>
      <p:ext uri="{BB962C8B-B14F-4D97-AF65-F5344CB8AC3E}">
        <p14:creationId xmlns:p14="http://schemas.microsoft.com/office/powerpoint/2010/main" val="3250239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AFC5C-89DA-4821-89FA-1E63E1AB4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Deficit Reduction is a Classic Political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36A54-E26B-42F1-AD90-5A15950A0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benefits accrue later (to many people who don’t have a vote now), the costs would be imposed sooner. 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The costs are concentrated, benefits are diffuse (Olson). </a:t>
            </a:r>
          </a:p>
          <a:p>
            <a:endParaRPr lang="en-US" dirty="0"/>
          </a:p>
          <a:p>
            <a:r>
              <a:rPr lang="en-US" dirty="0"/>
              <a:t>The benefits (better economy) are hard to link directly to the policies (building example).</a:t>
            </a:r>
          </a:p>
          <a:p>
            <a:endParaRPr lang="en-US" dirty="0"/>
          </a:p>
          <a:p>
            <a:r>
              <a:rPr lang="en-US" dirty="0"/>
              <a:t>Americans deplore red ink but oppose most of the policies that would fix the problem.</a:t>
            </a:r>
          </a:p>
          <a:p>
            <a:endParaRPr lang="en-US" dirty="0"/>
          </a:p>
          <a:p>
            <a:r>
              <a:rPr lang="en-US" dirty="0"/>
              <a:t>Solution will require bipartisanship (so each side can blame the other).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803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AC266-DC2A-4353-AEB4-931283DAF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0675"/>
            <a:ext cx="10515600" cy="1325563"/>
          </a:xfrm>
        </p:spPr>
        <p:txBody>
          <a:bodyPr/>
          <a:lstStyle/>
          <a:p>
            <a:r>
              <a:rPr lang="en-US" dirty="0">
                <a:latin typeface="+mn-lt"/>
                <a:cs typeface="Times New Roman" panose="02020603050405020304" pitchFamily="18" charset="0"/>
              </a:rPr>
              <a:t>Thinking about Solutions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71F70-D938-4DF5-9C2B-C234A4749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30725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cs typeface="Times New Roman" panose="02020603050405020304" pitchFamily="18" charset="0"/>
              </a:rPr>
              <a:t>We don’t need </a:t>
            </a:r>
          </a:p>
          <a:p>
            <a:pPr lvl="1"/>
            <a:r>
              <a:rPr lang="en-US" dirty="0">
                <a:cs typeface="Times New Roman" panose="02020603050405020304" pitchFamily="18" charset="0"/>
              </a:rPr>
              <a:t>To balance the budget permanently – that would imply debt/GDP falling forever</a:t>
            </a:r>
          </a:p>
          <a:p>
            <a:pPr lvl="1"/>
            <a:r>
              <a:rPr lang="en-US" dirty="0">
                <a:cs typeface="Times New Roman" panose="02020603050405020304" pitchFamily="18" charset="0"/>
              </a:rPr>
              <a:t>To eliminate debt – very bad idea </a:t>
            </a:r>
          </a:p>
          <a:p>
            <a:pPr lvl="1"/>
            <a:r>
              <a:rPr lang="en-US" dirty="0">
                <a:cs typeface="Times New Roman" panose="02020603050405020304" pitchFamily="18" charset="0"/>
              </a:rPr>
              <a:t>A constitutional amendment for balanced budget – unspeakably bad idea  </a:t>
            </a:r>
          </a:p>
          <a:p>
            <a:endParaRPr lang="en-US" dirty="0">
              <a:cs typeface="Times New Roman" panose="02020603050405020304" pitchFamily="18" charset="0"/>
            </a:endParaRPr>
          </a:p>
          <a:p>
            <a:r>
              <a:rPr lang="en-US" dirty="0">
                <a:cs typeface="Times New Roman" panose="02020603050405020304" pitchFamily="18" charset="0"/>
              </a:rPr>
              <a:t>False Solutions</a:t>
            </a:r>
          </a:p>
          <a:p>
            <a:pPr lvl="1"/>
            <a:r>
              <a:rPr lang="en-US" sz="2800" dirty="0">
                <a:cs typeface="Times New Roman" panose="02020603050405020304" pitchFamily="18" charset="0"/>
              </a:rPr>
              <a:t>“Cut foreign aid”</a:t>
            </a:r>
          </a:p>
          <a:p>
            <a:pPr lvl="1"/>
            <a:r>
              <a:rPr lang="en-US" sz="2800" dirty="0">
                <a:cs typeface="Times New Roman" panose="02020603050405020304" pitchFamily="18" charset="0"/>
              </a:rPr>
              <a:t>Inflation </a:t>
            </a:r>
          </a:p>
          <a:p>
            <a:pPr lvl="1"/>
            <a:r>
              <a:rPr lang="en-US" sz="2800" dirty="0">
                <a:cs typeface="Times New Roman" panose="02020603050405020304" pitchFamily="18" charset="0"/>
              </a:rPr>
              <a:t>Tax Cuts </a:t>
            </a:r>
          </a:p>
          <a:p>
            <a:pPr lvl="1"/>
            <a:r>
              <a:rPr lang="en-US" sz="2800" dirty="0">
                <a:cs typeface="Times New Roman" panose="02020603050405020304" pitchFamily="18" charset="0"/>
              </a:rPr>
              <a:t>Growth – will help, but not enough </a:t>
            </a:r>
          </a:p>
          <a:p>
            <a:endParaRPr lang="en-US" dirty="0">
              <a:cs typeface="Times New Roman" panose="02020603050405020304" pitchFamily="18" charset="0"/>
            </a:endParaRPr>
          </a:p>
          <a:p>
            <a:r>
              <a:rPr lang="en-US" dirty="0">
                <a:cs typeface="Times New Roman" panose="02020603050405020304" pitchFamily="18" charset="0"/>
              </a:rPr>
              <a:t>Real Solutions</a:t>
            </a:r>
          </a:p>
          <a:p>
            <a:pPr lvl="1"/>
            <a:r>
              <a:rPr lang="en-US" sz="2800" dirty="0">
                <a:cs typeface="Times New Roman" panose="02020603050405020304" pitchFamily="18" charset="0"/>
              </a:rPr>
              <a:t>Entitlement reform</a:t>
            </a:r>
          </a:p>
          <a:p>
            <a:pPr lvl="1"/>
            <a:r>
              <a:rPr lang="en-US" sz="2800" dirty="0">
                <a:cs typeface="Times New Roman" panose="02020603050405020304" pitchFamily="18" charset="0"/>
              </a:rPr>
              <a:t>Investing in human and public capital</a:t>
            </a:r>
          </a:p>
          <a:p>
            <a:pPr lvl="1"/>
            <a:r>
              <a:rPr lang="en-US" sz="2800" dirty="0">
                <a:cs typeface="Times New Roman" panose="02020603050405020304" pitchFamily="18" charset="0"/>
              </a:rPr>
              <a:t>Raising revenues, restructuring taxes, and redistributing burdens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8A643E-2C15-40E9-8155-854B2AFF1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1121A1-E0C7-48B8-8C26-2526FEB7BEA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9377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3A206-C60D-4A6C-BB76-39564406C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 Options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E15DB-375B-4C6A-9D65-10F2A7FBA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5155"/>
            <a:ext cx="10515600" cy="456180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Raise taxes on the rich </a:t>
            </a:r>
          </a:p>
          <a:p>
            <a:pPr lvl="1"/>
            <a:r>
              <a:rPr lang="en-US" dirty="0"/>
              <a:t>Equity / inequality (close loopholes, offset widening income and wealth distribution) </a:t>
            </a:r>
          </a:p>
          <a:p>
            <a:pPr lvl="1"/>
            <a:r>
              <a:rPr lang="en-US" dirty="0"/>
              <a:t>Efficiency (close loopholes, “tax wealth without creating a wealth tax”)   </a:t>
            </a:r>
          </a:p>
          <a:p>
            <a:pPr lvl="1"/>
            <a:r>
              <a:rPr lang="en-US" dirty="0"/>
              <a:t>Within the existing system </a:t>
            </a:r>
          </a:p>
          <a:p>
            <a:pPr lvl="2"/>
            <a:r>
              <a:rPr lang="en-US" dirty="0"/>
              <a:t>Income tax rates and base (capital gains, MID, pass-thru deduction) </a:t>
            </a:r>
          </a:p>
          <a:p>
            <a:pPr lvl="2"/>
            <a:r>
              <a:rPr lang="en-US" dirty="0"/>
              <a:t>Corporate tax rates and base (move to cash flow, raise rates)</a:t>
            </a:r>
          </a:p>
          <a:p>
            <a:pPr lvl="2"/>
            <a:r>
              <a:rPr lang="en-US" dirty="0"/>
              <a:t>Estate tax/inheritance tax </a:t>
            </a:r>
          </a:p>
          <a:p>
            <a:pPr lvl="1"/>
            <a:r>
              <a:rPr lang="en-US" dirty="0"/>
              <a:t>Via new options </a:t>
            </a:r>
          </a:p>
          <a:p>
            <a:pPr lvl="2"/>
            <a:r>
              <a:rPr lang="en-US" dirty="0"/>
              <a:t>Wealth tax (unlikely to work) </a:t>
            </a:r>
          </a:p>
          <a:p>
            <a:pPr lvl="2"/>
            <a:r>
              <a:rPr lang="en-US" dirty="0"/>
              <a:t>Progressive consumption tax (or a VAT with UBI = 2 * poverty rate; every other country has a VAT)</a:t>
            </a:r>
          </a:p>
          <a:p>
            <a:r>
              <a:rPr lang="en-US" dirty="0"/>
              <a:t>Crack down on evasion </a:t>
            </a:r>
          </a:p>
          <a:p>
            <a:pPr lvl="1"/>
            <a:r>
              <a:rPr lang="en-US" dirty="0"/>
              <a:t>16% of all income and &gt;50% of farm and sole proprietorships income is not reported to IRS  </a:t>
            </a:r>
          </a:p>
          <a:p>
            <a:r>
              <a:rPr lang="en-US" dirty="0"/>
              <a:t>Carbon tax</a:t>
            </a:r>
          </a:p>
          <a:p>
            <a:pPr lvl="1"/>
            <a:r>
              <a:rPr lang="en-US" dirty="0"/>
              <a:t>Giving every coal miner $250k would cost 1% of the 10-year revenue from a carbon tax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9515A7-982F-4FFD-90BE-2C7738D98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FA911-5153-46A0-9C19-21A4A306313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25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8C40BFDE90924297CAFCA0B6E887BA" ma:contentTypeVersion="12" ma:contentTypeDescription="Create a new document." ma:contentTypeScope="" ma:versionID="27dcf5733b1130cd331b06459396512d">
  <xsd:schema xmlns:xsd="http://www.w3.org/2001/XMLSchema" xmlns:xs="http://www.w3.org/2001/XMLSchema" xmlns:p="http://schemas.microsoft.com/office/2006/metadata/properties" xmlns:ns2="9e5414a2-bcb2-40ca-b598-7fcbf922a641" xmlns:ns3="8bdebe45-587c-4cf0-9ae0-93c028cb9196" targetNamespace="http://schemas.microsoft.com/office/2006/metadata/properties" ma:root="true" ma:fieldsID="2856615e00302a7a88ad64c91b570e12" ns2:_="" ns3:_="">
    <xsd:import namespace="9e5414a2-bcb2-40ca-b598-7fcbf922a641"/>
    <xsd:import namespace="8bdebe45-587c-4cf0-9ae0-93c028cb91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5414a2-bcb2-40ca-b598-7fcbf922a6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debe45-587c-4cf0-9ae0-93c028cb919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0D4B2A8-0BBF-4B6A-B461-4425E0C647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5414a2-bcb2-40ca-b598-7fcbf922a641"/>
    <ds:schemaRef ds:uri="8bdebe45-587c-4cf0-9ae0-93c028cb91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4C0C0A1-488D-4333-A1C1-6B1E78B8A4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59840D-5A97-4CEA-8491-E425E21199D8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9e5414a2-bcb2-40ca-b598-7fcbf922a641"/>
    <ds:schemaRef ds:uri="http://purl.org/dc/elements/1.1/"/>
    <ds:schemaRef ds:uri="http://schemas.microsoft.com/office/2006/metadata/properties"/>
    <ds:schemaRef ds:uri="http://schemas.microsoft.com/office/2006/documentManagement/types"/>
    <ds:schemaRef ds:uri="8bdebe45-587c-4cf0-9ae0-93c028cb9196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890</Words>
  <Application>Microsoft Office PowerPoint</Application>
  <PresentationFormat>Widescreen</PresentationFormat>
  <Paragraphs>111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Notes on the Budget Outlook and Fiscal Policy </vt:lpstr>
      <vt:lpstr>Deficit and Debt Patterns – Past and Future</vt:lpstr>
      <vt:lpstr>Why do we care about deficits? </vt:lpstr>
      <vt:lpstr>But not all debt is bad!</vt:lpstr>
      <vt:lpstr>Some key spending facts</vt:lpstr>
      <vt:lpstr>Deficits are not a “spending problem”</vt:lpstr>
      <vt:lpstr>Deficit Reduction is a Classic Political Problem</vt:lpstr>
      <vt:lpstr>Thinking about Solutions </vt:lpstr>
      <vt:lpstr>Tax Options</vt:lpstr>
      <vt:lpstr>Taxes and Growth: U.S. History </vt:lpstr>
      <vt:lpstr>Taxes and Growth: Cross-Country Evidence (1970-2015)</vt:lpstr>
      <vt:lpstr>Will Future Generations Be Better Off Than We Are? </vt:lpstr>
      <vt:lpstr>For more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Notes on the Budget Outlook and Fiscal Policy</dc:title>
  <dc:creator>Swati Joshi</dc:creator>
  <cp:lastModifiedBy>William Gale</cp:lastModifiedBy>
  <cp:revision>15</cp:revision>
  <cp:lastPrinted>2022-01-05T19:54:57Z</cp:lastPrinted>
  <dcterms:created xsi:type="dcterms:W3CDTF">2022-01-05T18:30:48Z</dcterms:created>
  <dcterms:modified xsi:type="dcterms:W3CDTF">2022-01-05T21:26:39Z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0x010100018C40BFDE90924297CAFCA0B6E887BA</vt:lpwstr>
  </property>
</Properties>
</file>